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</p:sldMasterIdLst>
  <p:notesMasterIdLst>
    <p:notesMasterId r:id="rId13"/>
  </p:notesMasterIdLst>
  <p:sldIdLst>
    <p:sldId id="371" r:id="rId6"/>
    <p:sldId id="442" r:id="rId7"/>
    <p:sldId id="441" r:id="rId8"/>
    <p:sldId id="445" r:id="rId9"/>
    <p:sldId id="446" r:id="rId10"/>
    <p:sldId id="447" r:id="rId11"/>
    <p:sldId id="43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  <p15:guide id="4" pos="392" userDrawn="1">
          <p15:clr>
            <a:srgbClr val="A4A3A4"/>
          </p15:clr>
        </p15:guide>
        <p15:guide id="5" orient="horz" pos="3702" userDrawn="1">
          <p15:clr>
            <a:srgbClr val="A4A3A4"/>
          </p15:clr>
        </p15:guide>
        <p15:guide id="6" pos="2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BE"/>
    <a:srgbClr val="FFFFFF"/>
    <a:srgbClr val="03198A"/>
    <a:srgbClr val="E5EEF2"/>
    <a:srgbClr val="E3EAF8"/>
    <a:srgbClr val="7FD3FE"/>
    <a:srgbClr val="04066A"/>
    <a:srgbClr val="3909B1"/>
    <a:srgbClr val="215898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36B24-5E05-446D-BA7B-6A58E109D0BB}" v="100" dt="2024-07-02T11:33:38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57" autoAdjust="0"/>
  </p:normalViewPr>
  <p:slideViewPr>
    <p:cSldViewPr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  <p:guide orient="horz" pos="2159"/>
        <p:guide pos="392"/>
        <p:guide orient="horz" pos="3702"/>
        <p:guide pos="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B38B-DCEB-4CA8-8B75-D593D328DF39}" type="datetimeFigureOut">
              <a:rPr lang="ru-RU" smtClean="0"/>
              <a:t>04.09.2025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24AC-9044-43B4-B15A-408193808FAF}" type="slidenum">
              <a:rPr lang="ru-RU" smtClean="0"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0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1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51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7602-165E-D1A1-573E-DA0834C5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394D7F5-41CD-02FC-A4F1-25B1A68FF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A0E5C7F-9FE9-E26A-3D9A-158334FE9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86AF747-8CBF-96AE-9264-0292CA783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7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88153-5C80-36B2-2C6E-47C412D9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C47CC8C7-915C-3395-D5E6-4D578C2D5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D642D0CA-1CDD-B523-F661-A04DA3FC8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B81404A-56B4-DCB8-1EE2-F3A9B1324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5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.svg"/><Relationship Id="rId1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  <p:sp>
        <p:nvSpPr>
          <p:cNvPr id="14" name="Rectangles 13"/>
          <p:cNvSpPr/>
          <p:nvPr userDrawn="1"/>
        </p:nvSpPr>
        <p:spPr>
          <a:xfrm>
            <a:off x="434975" y="3357245"/>
            <a:ext cx="7245350" cy="2808605"/>
          </a:xfrm>
          <a:prstGeom prst="rect">
            <a:avLst/>
          </a:prstGeom>
          <a:solidFill>
            <a:srgbClr val="03198A"/>
          </a:solidFill>
          <a:ln w="38100">
            <a:solidFill>
              <a:srgbClr val="7FD3F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885" y="5158105"/>
            <a:ext cx="1511300" cy="1026795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476885"/>
            <a:ext cx="407670" cy="1007110"/>
          </a:xfrm>
          <a:custGeom>
            <a:avLst/>
            <a:gdLst>
              <a:gd name="adj" fmla="val 933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2" h="1586">
                <a:moveTo>
                  <a:pt x="0" y="0"/>
                </a:moveTo>
                <a:lnTo>
                  <a:pt x="494" y="0"/>
                </a:lnTo>
                <a:cubicBezTo>
                  <a:pt x="576" y="0"/>
                  <a:pt x="642" y="66"/>
                  <a:pt x="642" y="148"/>
                </a:cubicBezTo>
                <a:lnTo>
                  <a:pt x="642" y="1438"/>
                </a:lnTo>
                <a:cubicBezTo>
                  <a:pt x="642" y="1520"/>
                  <a:pt x="576" y="1586"/>
                  <a:pt x="494" y="1586"/>
                </a:cubicBezTo>
                <a:lnTo>
                  <a:pt x="0" y="1586"/>
                </a:lnTo>
                <a:lnTo>
                  <a:pt x="0" y="0"/>
                </a:lnTo>
                <a:close/>
              </a:path>
            </a:pathLst>
          </a:custGeom>
          <a:solidFill>
            <a:srgbClr val="7FD3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960" y="3557905"/>
            <a:ext cx="6709410" cy="2387600"/>
          </a:xfrm>
        </p:spPr>
        <p:txBody>
          <a:bodyPr anchor="t" anchorCtr="0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960" y="2421255"/>
            <a:ext cx="5031105" cy="872490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rgbClr val="7FD3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23774" y="465573"/>
            <a:ext cx="1728191" cy="1163227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7FD3FE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дата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57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367808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76739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76740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8391325" y="4221088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400256" y="1573212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400257" y="3597275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6636619" y="2852936"/>
            <a:ext cx="5256758" cy="295232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56364" y="1975892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456364" y="2839790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632781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564904"/>
            <a:ext cx="11232628" cy="325128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8475" y="1813223"/>
            <a:ext cx="1511300" cy="1026795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476885"/>
            <a:ext cx="407670" cy="1007110"/>
          </a:xfrm>
          <a:custGeom>
            <a:avLst/>
            <a:gdLst>
              <a:gd name="adj" fmla="val 933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2" h="1586">
                <a:moveTo>
                  <a:pt x="0" y="0"/>
                </a:moveTo>
                <a:lnTo>
                  <a:pt x="494" y="0"/>
                </a:lnTo>
                <a:cubicBezTo>
                  <a:pt x="576" y="0"/>
                  <a:pt x="642" y="66"/>
                  <a:pt x="642" y="148"/>
                </a:cubicBezTo>
                <a:lnTo>
                  <a:pt x="642" y="1438"/>
                </a:lnTo>
                <a:cubicBezTo>
                  <a:pt x="642" y="1520"/>
                  <a:pt x="576" y="1586"/>
                  <a:pt x="494" y="1586"/>
                </a:cubicBezTo>
                <a:lnTo>
                  <a:pt x="0" y="1586"/>
                </a:lnTo>
                <a:lnTo>
                  <a:pt x="0" y="0"/>
                </a:lnTo>
                <a:close/>
              </a:path>
            </a:pathLst>
          </a:custGeom>
          <a:solidFill>
            <a:srgbClr val="7FD3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960" y="4058138"/>
            <a:ext cx="5832088" cy="1548711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</a:t>
            </a:r>
            <a:br>
              <a:rPr lang="uk-UA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960" y="2877264"/>
            <a:ext cx="5031105" cy="872490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rgbClr val="7FD3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79376" y="577387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rgbClr val="7FD3FE"/>
                </a:solidFill>
              </a:defRPr>
            </a:lvl1pPr>
          </a:lstStyle>
          <a:p>
            <a:pPr lvl="0"/>
            <a:r>
              <a:rPr lang="uk-UA" dirty="0"/>
              <a:t>Ім’я Прізвище</a:t>
            </a:r>
            <a:endParaRPr lang="ru-RU" dirty="0"/>
          </a:p>
        </p:txBody>
      </p:sp>
      <p:pic>
        <p:nvPicPr>
          <p:cNvPr id="10" name="Рисунок 9" descr="Зображення, що містить векторна графіка&#10;&#10;Опис створено автоматично"/>
          <p:cNvPicPr>
            <a:picLocks noChangeAspect="1"/>
          </p:cNvPicPr>
          <p:nvPr userDrawn="1"/>
        </p:nvPicPr>
        <p:blipFill rotWithShape="1">
          <a:blip r:embed="rId5"/>
          <a:srcRect l="-156" t="56804" r="30469" b="-3249"/>
          <a:stretch>
            <a:fillRect/>
          </a:stretch>
        </p:blipFill>
        <p:spPr>
          <a:xfrm>
            <a:off x="3650284" y="0"/>
            <a:ext cx="8541716" cy="5071453"/>
          </a:xfrm>
          <a:prstGeom prst="rect">
            <a:avLst/>
          </a:prstGeom>
        </p:spPr>
      </p:pic>
      <p:sp>
        <p:nvSpPr>
          <p:cNvPr id="11" name="Freeform 3"/>
          <p:cNvSpPr/>
          <p:nvPr userDrawn="1"/>
        </p:nvSpPr>
        <p:spPr>
          <a:xfrm>
            <a:off x="623392" y="3897433"/>
            <a:ext cx="5910338" cy="1729347"/>
          </a:xfrm>
          <a:custGeom>
            <a:avLst/>
            <a:gdLst>
              <a:gd name="connsiteX0" fmla="*/ 0 w 10000"/>
              <a:gd name="connsiteY0" fmla="*/ 0 h 10000"/>
              <a:gd name="connsiteX1" fmla="*/ 4653 w 10000"/>
              <a:gd name="connsiteY1" fmla="*/ 0 h 10000"/>
              <a:gd name="connsiteX2" fmla="*/ 4653 w 10000"/>
              <a:gd name="connsiteY2" fmla="*/ 2688 h 10000"/>
              <a:gd name="connsiteX3" fmla="*/ 10000 w 10000"/>
              <a:gd name="connsiteY3" fmla="*/ 2688 h 10000"/>
              <a:gd name="connsiteX4" fmla="*/ 6714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4970 h 10000"/>
              <a:gd name="connsiteX7" fmla="*/ 0 w 10000"/>
              <a:gd name="connsiteY7" fmla="*/ 2688 h 10000"/>
              <a:gd name="connsiteX8" fmla="*/ 0 w 10000"/>
              <a:gd name="connsiteY8" fmla="*/ 0 h 10000"/>
              <a:gd name="connsiteX0-1" fmla="*/ 0 w 6714"/>
              <a:gd name="connsiteY0-2" fmla="*/ 0 h 10000"/>
              <a:gd name="connsiteX1-3" fmla="*/ 4653 w 6714"/>
              <a:gd name="connsiteY1-4" fmla="*/ 0 h 10000"/>
              <a:gd name="connsiteX2-5" fmla="*/ 4653 w 6714"/>
              <a:gd name="connsiteY2-6" fmla="*/ 2688 h 10000"/>
              <a:gd name="connsiteX3-7" fmla="*/ 6701 w 6714"/>
              <a:gd name="connsiteY3-8" fmla="*/ 2670 h 10000"/>
              <a:gd name="connsiteX4-9" fmla="*/ 6714 w 6714"/>
              <a:gd name="connsiteY4-10" fmla="*/ 10000 h 10000"/>
              <a:gd name="connsiteX5-11" fmla="*/ 0 w 6714"/>
              <a:gd name="connsiteY5-12" fmla="*/ 10000 h 10000"/>
              <a:gd name="connsiteX6-13" fmla="*/ 0 w 6714"/>
              <a:gd name="connsiteY6-14" fmla="*/ 4970 h 10000"/>
              <a:gd name="connsiteX7-15" fmla="*/ 0 w 6714"/>
              <a:gd name="connsiteY7-16" fmla="*/ 2688 h 10000"/>
              <a:gd name="connsiteX8-17" fmla="*/ 0 w 6714"/>
              <a:gd name="connsiteY8-18" fmla="*/ 0 h 10000"/>
              <a:gd name="connsiteX0-19" fmla="*/ 0 w 10000"/>
              <a:gd name="connsiteY0-20" fmla="*/ 0 h 10000"/>
              <a:gd name="connsiteX1-21" fmla="*/ 6930 w 10000"/>
              <a:gd name="connsiteY1-22" fmla="*/ 0 h 10000"/>
              <a:gd name="connsiteX2-23" fmla="*/ 6930 w 10000"/>
              <a:gd name="connsiteY2-24" fmla="*/ 2688 h 10000"/>
              <a:gd name="connsiteX3-25" fmla="*/ 9981 w 10000"/>
              <a:gd name="connsiteY3-26" fmla="*/ 2670 h 10000"/>
              <a:gd name="connsiteX4-27" fmla="*/ 10000 w 10000"/>
              <a:gd name="connsiteY4-28" fmla="*/ 10000 h 10000"/>
              <a:gd name="connsiteX5-29" fmla="*/ 14 w 10000"/>
              <a:gd name="connsiteY5-30" fmla="*/ 7887 h 10000"/>
              <a:gd name="connsiteX6-31" fmla="*/ 0 w 10000"/>
              <a:gd name="connsiteY6-32" fmla="*/ 4970 h 10000"/>
              <a:gd name="connsiteX7-33" fmla="*/ 0 w 10000"/>
              <a:gd name="connsiteY7-34" fmla="*/ 2688 h 10000"/>
              <a:gd name="connsiteX8-35" fmla="*/ 0 w 10000"/>
              <a:gd name="connsiteY8-36" fmla="*/ 0 h 10000"/>
              <a:gd name="connsiteX0-37" fmla="*/ 0 w 10000"/>
              <a:gd name="connsiteY0-38" fmla="*/ 0 h 7887"/>
              <a:gd name="connsiteX1-39" fmla="*/ 6930 w 10000"/>
              <a:gd name="connsiteY1-40" fmla="*/ 0 h 7887"/>
              <a:gd name="connsiteX2-41" fmla="*/ 6930 w 10000"/>
              <a:gd name="connsiteY2-42" fmla="*/ 2688 h 7887"/>
              <a:gd name="connsiteX3-43" fmla="*/ 9981 w 10000"/>
              <a:gd name="connsiteY3-44" fmla="*/ 2670 h 7887"/>
              <a:gd name="connsiteX4-45" fmla="*/ 10000 w 10000"/>
              <a:gd name="connsiteY4-46" fmla="*/ 7832 h 7887"/>
              <a:gd name="connsiteX5-47" fmla="*/ 14 w 10000"/>
              <a:gd name="connsiteY5-48" fmla="*/ 7887 h 7887"/>
              <a:gd name="connsiteX6-49" fmla="*/ 0 w 10000"/>
              <a:gd name="connsiteY6-50" fmla="*/ 4970 h 7887"/>
              <a:gd name="connsiteX7-51" fmla="*/ 0 w 10000"/>
              <a:gd name="connsiteY7-52" fmla="*/ 2688 h 7887"/>
              <a:gd name="connsiteX8-53" fmla="*/ 0 w 10000"/>
              <a:gd name="connsiteY8-54" fmla="*/ 0 h 7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7887">
                <a:moveTo>
                  <a:pt x="0" y="0"/>
                </a:moveTo>
                <a:lnTo>
                  <a:pt x="6930" y="0"/>
                </a:lnTo>
                <a:lnTo>
                  <a:pt x="6930" y="2688"/>
                </a:lnTo>
                <a:lnTo>
                  <a:pt x="9981" y="2670"/>
                </a:lnTo>
                <a:cubicBezTo>
                  <a:pt x="9987" y="5113"/>
                  <a:pt x="9994" y="5389"/>
                  <a:pt x="10000" y="7832"/>
                </a:cubicBezTo>
                <a:lnTo>
                  <a:pt x="14" y="7887"/>
                </a:lnTo>
                <a:cubicBezTo>
                  <a:pt x="9" y="6915"/>
                  <a:pt x="5" y="5942"/>
                  <a:pt x="0" y="4970"/>
                </a:cubicBezTo>
                <a:lnTo>
                  <a:pt x="0" y="268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7FD3F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79376" y="1042002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7FD3FE"/>
                </a:solidFill>
              </a:defRPr>
            </a:lvl1pPr>
          </a:lstStyle>
          <a:p>
            <a:pPr lvl="0"/>
            <a:r>
              <a:rPr lang="uk-UA" dirty="0"/>
              <a:t>Посада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8475" y="1813223"/>
            <a:ext cx="1511300" cy="1026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407" y="604357"/>
            <a:ext cx="5832088" cy="1384484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ru-RU" dirty="0" err="1"/>
              <a:t>Запрошу</a:t>
            </a:r>
            <a:r>
              <a:rPr lang="uk-UA" altLang="ru-RU" dirty="0" err="1"/>
              <a:t>є</a:t>
            </a:r>
            <a:r>
              <a:rPr lang="ru-RU" dirty="0" err="1"/>
              <a:t>мо</a:t>
            </a:r>
            <a:br>
              <a:rPr lang="ru-RU" dirty="0"/>
            </a:br>
            <a:r>
              <a:rPr lang="ru-RU" dirty="0"/>
              <a:t>до </a:t>
            </a:r>
            <a:r>
              <a:rPr lang="ru-RU" dirty="0" err="1"/>
              <a:t>співпрац</a:t>
            </a:r>
            <a:r>
              <a:rPr lang="uk-UA" dirty="0"/>
              <a:t>і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79376" y="2179834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Ім’я Прізвище</a:t>
            </a:r>
            <a:endParaRPr lang="ru-RU" dirty="0"/>
          </a:p>
        </p:txBody>
      </p:sp>
      <p:pic>
        <p:nvPicPr>
          <p:cNvPr id="10" name="Рисунок 9" descr="Зображення, що містить векторна графіка&#10;&#10;Опис створено автоматично"/>
          <p:cNvPicPr>
            <a:picLocks noChangeAspect="1"/>
          </p:cNvPicPr>
          <p:nvPr userDrawn="1"/>
        </p:nvPicPr>
        <p:blipFill rotWithShape="1">
          <a:blip r:embed="rId5"/>
          <a:srcRect l="-156" t="56804" r="30469" b="-3249"/>
          <a:stretch>
            <a:fillRect/>
          </a:stretch>
        </p:blipFill>
        <p:spPr>
          <a:xfrm>
            <a:off x="3650284" y="0"/>
            <a:ext cx="8541716" cy="5071453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79376" y="2644449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Посада</a:t>
            </a:r>
            <a:endParaRPr lang="ru-R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51384" y="1988840"/>
            <a:ext cx="33515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Graphic 6" descr="email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384" y="3881147"/>
            <a:ext cx="222250" cy="159385"/>
          </a:xfrm>
          <a:prstGeom prst="rect">
            <a:avLst/>
          </a:prstGeom>
        </p:spPr>
      </p:pic>
      <p:pic>
        <p:nvPicPr>
          <p:cNvPr id="13" name="Graphic 12" descr="call-black-auricular-interface-symbol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624" y="3557453"/>
            <a:ext cx="192405" cy="192405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829406" y="3501008"/>
            <a:ext cx="3960440" cy="26976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+380 (00) 000-00-00</a:t>
            </a:r>
            <a:endParaRPr lang="ru-RU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29406" y="3825958"/>
            <a:ext cx="3960440" cy="26976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name@eximb.com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9976" y="2654644"/>
            <a:ext cx="5832088" cy="1548711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uk-UA" dirty="0"/>
              <a:t>Назва нового</a:t>
            </a:r>
            <a:br>
              <a:rPr lang="uk-UA" dirty="0"/>
            </a:br>
            <a:r>
              <a:rPr lang="uk-UA" dirty="0"/>
              <a:t>розділу</a:t>
            </a:r>
            <a:endParaRPr lang="ru-RU" dirty="0"/>
          </a:p>
        </p:txBody>
      </p:sp>
      <p:pic>
        <p:nvPicPr>
          <p:cNvPr id="4" name="Picture 3" descr="HR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5560" y="1844824"/>
            <a:ext cx="2893695" cy="2999105"/>
          </a:xfrm>
          <a:prstGeom prst="rect">
            <a:avLst/>
          </a:prstGeom>
        </p:spPr>
      </p:pic>
      <p:pic>
        <p:nvPicPr>
          <p:cNvPr id="7" name="Picture 6" descr="DLR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285" y="797709"/>
            <a:ext cx="2640330" cy="2472055"/>
          </a:xfrm>
          <a:prstGeom prst="rect">
            <a:avLst/>
          </a:prstGeom>
        </p:spPr>
      </p:pic>
      <p:pic>
        <p:nvPicPr>
          <p:cNvPr id="13" name="Picture 12" descr="EUR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9360" y="3097044"/>
            <a:ext cx="2541270" cy="257619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3"/>
          <p:cNvSpPr/>
          <p:nvPr userDrawn="1"/>
        </p:nvSpPr>
        <p:spPr>
          <a:xfrm>
            <a:off x="3646170" y="-2857"/>
            <a:ext cx="4899660" cy="22123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8" h="3444">
                <a:moveTo>
                  <a:pt x="0" y="0"/>
                </a:moveTo>
                <a:lnTo>
                  <a:pt x="6888" y="0"/>
                </a:lnTo>
                <a:cubicBezTo>
                  <a:pt x="6888" y="1902"/>
                  <a:pt x="5346" y="3444"/>
                  <a:pt x="3444" y="3444"/>
                </a:cubicBezTo>
                <a:cubicBezTo>
                  <a:pt x="1542" y="3444"/>
                  <a:pt x="0" y="190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 userDrawn="1"/>
        </p:nvSpPr>
        <p:spPr>
          <a:xfrm>
            <a:off x="4508500" y="96838"/>
            <a:ext cx="310769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ЧОМУ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6150" y="4628833"/>
            <a:ext cx="0" cy="22320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142" y="2564904"/>
            <a:ext cx="2375715" cy="161622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Freeform 6"/>
          <p:cNvSpPr/>
          <p:nvPr userDrawn="1"/>
        </p:nvSpPr>
        <p:spPr>
          <a:xfrm>
            <a:off x="3659506" y="-6985"/>
            <a:ext cx="4951730" cy="22358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8" h="3444">
                <a:moveTo>
                  <a:pt x="0" y="0"/>
                </a:moveTo>
                <a:lnTo>
                  <a:pt x="6888" y="0"/>
                </a:lnTo>
                <a:cubicBezTo>
                  <a:pt x="6888" y="1902"/>
                  <a:pt x="5346" y="3444"/>
                  <a:pt x="3444" y="3444"/>
                </a:cubicBezTo>
                <a:cubicBezTo>
                  <a:pt x="1542" y="3444"/>
                  <a:pt x="0" y="190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155" y="405130"/>
            <a:ext cx="1709420" cy="1163320"/>
          </a:xfrm>
          <a:prstGeom prst="rect">
            <a:avLst/>
          </a:prstGeom>
        </p:spPr>
      </p:pic>
      <p:sp>
        <p:nvSpPr>
          <p:cNvPr id="11" name="Text Box 10"/>
          <p:cNvSpPr txBox="1"/>
          <p:nvPr userDrawn="1"/>
        </p:nvSpPr>
        <p:spPr>
          <a:xfrm>
            <a:off x="242570" y="4137660"/>
            <a:ext cx="3395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НАЙБІЛЬШИЙ державний інвестиційний</a:t>
            </a:r>
            <a:b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корпоративний банк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5295" y="2236990"/>
            <a:ext cx="2987675" cy="1655556"/>
            <a:chOff x="252" y="3995"/>
            <a:chExt cx="4705" cy="2607"/>
          </a:xfrm>
        </p:grpSpPr>
        <p:sp>
          <p:nvSpPr>
            <p:cNvPr id="16" name="Rectangles 15"/>
            <p:cNvSpPr/>
            <p:nvPr/>
          </p:nvSpPr>
          <p:spPr>
            <a:xfrm>
              <a:off x="1736" y="5310"/>
              <a:ext cx="1840" cy="470"/>
            </a:xfrm>
            <a:prstGeom prst="rect">
              <a:avLst/>
            </a:prstGeom>
            <a:solidFill>
              <a:srgbClr val="004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98"/>
            <p:cNvSpPr txBox="1"/>
            <p:nvPr/>
          </p:nvSpPr>
          <p:spPr>
            <a:xfrm>
              <a:off x="252" y="5772"/>
              <a:ext cx="4705" cy="8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32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ОБСЯГОМ</a:t>
              </a:r>
              <a:endParaRPr kumimoji="0" lang="en-US" alt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33"/>
            <p:cNvSpPr txBox="1"/>
            <p:nvPr/>
          </p:nvSpPr>
          <p:spPr>
            <a:xfrm>
              <a:off x="1840" y="3995"/>
              <a:ext cx="1843" cy="13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#1</a:t>
              </a: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 flipV="1">
            <a:off x="3952875" y="2305685"/>
            <a:ext cx="0" cy="4164330"/>
          </a:xfrm>
          <a:prstGeom prst="line">
            <a:avLst/>
          </a:prstGeom>
          <a:ln w="19050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3972560" y="2236990"/>
            <a:ext cx="3724910" cy="1706245"/>
            <a:chOff x="-462" y="4028"/>
            <a:chExt cx="5866" cy="2687"/>
          </a:xfrm>
        </p:grpSpPr>
        <p:sp>
          <p:nvSpPr>
            <p:cNvPr id="27" name="Rectangles 15"/>
            <p:cNvSpPr/>
            <p:nvPr/>
          </p:nvSpPr>
          <p:spPr>
            <a:xfrm>
              <a:off x="1537" y="5310"/>
              <a:ext cx="1840" cy="470"/>
            </a:xfrm>
            <a:prstGeom prst="rect">
              <a:avLst/>
            </a:prstGeom>
            <a:solidFill>
              <a:srgbClr val="004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98"/>
            <p:cNvSpPr txBox="1"/>
            <p:nvPr/>
          </p:nvSpPr>
          <p:spPr>
            <a:xfrm>
              <a:off x="-462" y="5796"/>
              <a:ext cx="5866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32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ОБСЯГОМ</a:t>
              </a:r>
            </a:p>
          </p:txBody>
        </p:sp>
        <p:sp>
          <p:nvSpPr>
            <p:cNvPr id="31" name="Text Box 33"/>
            <p:cNvSpPr txBox="1"/>
            <p:nvPr/>
          </p:nvSpPr>
          <p:spPr>
            <a:xfrm>
              <a:off x="1641" y="4028"/>
              <a:ext cx="1843" cy="13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#1</a:t>
              </a:r>
            </a:p>
          </p:txBody>
        </p:sp>
      </p:grpSp>
      <p:sp>
        <p:nvSpPr>
          <p:cNvPr id="34" name="TextBox 98"/>
          <p:cNvSpPr txBox="1"/>
          <p:nvPr userDrawn="1"/>
        </p:nvSpPr>
        <p:spPr>
          <a:xfrm>
            <a:off x="8093656" y="3349625"/>
            <a:ext cx="385577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ринку ФОРЕКС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05189" y="5018405"/>
            <a:ext cx="1628831" cy="991235"/>
            <a:chOff x="859" y="4954"/>
            <a:chExt cx="2001" cy="1561"/>
          </a:xfrm>
        </p:grpSpPr>
        <p:sp>
          <p:nvSpPr>
            <p:cNvPr id="36" name="TextBox 32"/>
            <p:cNvSpPr txBox="1"/>
            <p:nvPr/>
          </p:nvSpPr>
          <p:spPr>
            <a:xfrm>
              <a:off x="1115" y="4954"/>
              <a:ext cx="1745" cy="1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859" y="5887"/>
              <a:ext cx="1981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млрд</a:t>
              </a:r>
              <a:r>
                <a:rPr kumimoji="0" lang="en-US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грн</a:t>
              </a:r>
            </a:p>
          </p:txBody>
        </p:sp>
      </p:grpSp>
      <p:sp>
        <p:nvSpPr>
          <p:cNvPr id="38" name="Text Box 37"/>
          <p:cNvSpPr txBox="1"/>
          <p:nvPr userDrawn="1"/>
        </p:nvSpPr>
        <p:spPr>
          <a:xfrm>
            <a:off x="3952875" y="4084955"/>
            <a:ext cx="3856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коштів клієнтів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юридичних осіб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926821" y="4986020"/>
            <a:ext cx="1823087" cy="950595"/>
            <a:chOff x="994" y="4954"/>
            <a:chExt cx="2404" cy="1497"/>
          </a:xfrm>
        </p:grpSpPr>
        <p:sp>
          <p:nvSpPr>
            <p:cNvPr id="40" name="TextBox 32"/>
            <p:cNvSpPr txBox="1"/>
            <p:nvPr/>
          </p:nvSpPr>
          <p:spPr>
            <a:xfrm>
              <a:off x="1113" y="4954"/>
              <a:ext cx="2285" cy="1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TextBox 32"/>
            <p:cNvSpPr txBox="1"/>
            <p:nvPr/>
          </p:nvSpPr>
          <p:spPr>
            <a:xfrm>
              <a:off x="994" y="5823"/>
              <a:ext cx="2350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млрд грн</a:t>
              </a:r>
            </a:p>
          </p:txBody>
        </p:sp>
      </p:grpSp>
      <p:sp>
        <p:nvSpPr>
          <p:cNvPr id="42" name="Text Box 41"/>
          <p:cNvSpPr txBox="1"/>
          <p:nvPr userDrawn="1"/>
        </p:nvSpPr>
        <p:spPr>
          <a:xfrm>
            <a:off x="7919720" y="4140200"/>
            <a:ext cx="427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 ПЕРШОГО ВИБОРУ для експортерів та імпортерів </a:t>
            </a:r>
          </a:p>
        </p:txBody>
      </p:sp>
      <p:sp>
        <p:nvSpPr>
          <p:cNvPr id="43" name="TextBox 32"/>
          <p:cNvSpPr txBox="1"/>
          <p:nvPr userDrawn="1"/>
        </p:nvSpPr>
        <p:spPr>
          <a:xfrm>
            <a:off x="9138920" y="4993640"/>
            <a:ext cx="188658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uk-UA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3"/>
          <p:cNvSpPr txBox="1"/>
          <p:nvPr userDrawn="1"/>
        </p:nvSpPr>
        <p:spPr>
          <a:xfrm>
            <a:off x="-149860" y="3790517"/>
            <a:ext cx="4253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srgbClr val="01198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кредитного портфеля юридичних осіб</a:t>
            </a:r>
          </a:p>
        </p:txBody>
      </p:sp>
      <p:sp>
        <p:nvSpPr>
          <p:cNvPr id="46" name="TextBox 32"/>
          <p:cNvSpPr txBox="1"/>
          <p:nvPr userDrawn="1"/>
        </p:nvSpPr>
        <p:spPr>
          <a:xfrm>
            <a:off x="9401810" y="5537835"/>
            <a:ext cx="157416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0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грн</a:t>
            </a:r>
          </a:p>
        </p:txBody>
      </p:sp>
      <p:sp>
        <p:nvSpPr>
          <p:cNvPr id="47" name="TextBox 14"/>
          <p:cNvSpPr txBox="1"/>
          <p:nvPr userDrawn="1"/>
        </p:nvSpPr>
        <p:spPr>
          <a:xfrm>
            <a:off x="1906803" y="6524506"/>
            <a:ext cx="7822019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00" b="0" i="0" u="none" strike="noStrike" kern="1200" cap="none" spc="-23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даними управлінського обліку банку на 31.12.2023</a:t>
            </a:r>
            <a:endParaRPr kumimoji="0" lang="ru-RU" sz="1000" b="0" i="0" u="none" strike="noStrike" kern="1200" cap="none" spc="-23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 flipV="1">
            <a:off x="7635293" y="2305685"/>
            <a:ext cx="0" cy="4164330"/>
          </a:xfrm>
          <a:prstGeom prst="line">
            <a:avLst/>
          </a:prstGeom>
          <a:ln w="19050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s 15"/>
          <p:cNvSpPr/>
          <p:nvPr userDrawn="1"/>
        </p:nvSpPr>
        <p:spPr>
          <a:xfrm>
            <a:off x="9368306" y="3051060"/>
            <a:ext cx="1168400" cy="298450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9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Box 33"/>
          <p:cNvSpPr txBox="1"/>
          <p:nvPr userDrawn="1"/>
        </p:nvSpPr>
        <p:spPr>
          <a:xfrm>
            <a:off x="9434195" y="2237105"/>
            <a:ext cx="1170305" cy="813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51" name="TextBox 64"/>
          <p:cNvSpPr txBox="1"/>
          <p:nvPr userDrawn="1"/>
        </p:nvSpPr>
        <p:spPr>
          <a:xfrm>
            <a:off x="8281987" y="5867281"/>
            <a:ext cx="381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Операції на ринку Форекс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у 202</a:t>
            </a:r>
            <a:r>
              <a:rPr kumimoji="0" lang="en-US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3</a:t>
            </a: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 році</a:t>
            </a:r>
            <a:endParaRPr kumimoji="0" sz="1600" b="0" i="0" u="none" strike="noStrike" kern="1200" cap="none" spc="-2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05"/>
            <a:ext cx="12191365" cy="689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8680"/>
            <a:ext cx="9144000" cy="506437"/>
          </a:xfrm>
        </p:spPr>
        <p:txBody>
          <a:bodyPr anchor="t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212976"/>
            <a:ext cx="1979712" cy="1655762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1.</a:t>
            </a:r>
          </a:p>
          <a:p>
            <a:r>
              <a:rPr lang="uk-UA" dirty="0"/>
              <a:t>2.</a:t>
            </a:r>
          </a:p>
          <a:p>
            <a:r>
              <a:rPr lang="uk-UA" dirty="0"/>
              <a:t>3.</a:t>
            </a:r>
            <a:endParaRPr lang="ru-R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51630" y="2637790"/>
            <a:ext cx="0" cy="264858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588125" y="2637790"/>
            <a:ext cx="0" cy="271526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975725" y="2637790"/>
            <a:ext cx="0" cy="264858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943475" y="1055117"/>
            <a:ext cx="2305050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період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51629" y="2318631"/>
            <a:ext cx="2436491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Параметр-1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588120" y="2329815"/>
            <a:ext cx="2436491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Параметр-2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8976322" y="2340999"/>
            <a:ext cx="2436491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Параметр-3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83113" y="2997200"/>
            <a:ext cx="1700212" cy="2087563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887339" y="3013561"/>
            <a:ext cx="1700212" cy="2087563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480376" y="3013561"/>
            <a:ext cx="1700212" cy="2087563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3659506" y="-6985"/>
            <a:ext cx="4951730" cy="22358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8" h="3444">
                <a:moveTo>
                  <a:pt x="0" y="0"/>
                </a:moveTo>
                <a:lnTo>
                  <a:pt x="6888" y="0"/>
                </a:lnTo>
                <a:cubicBezTo>
                  <a:pt x="6888" y="1902"/>
                  <a:pt x="5346" y="3444"/>
                  <a:pt x="3444" y="3444"/>
                </a:cubicBezTo>
                <a:cubicBezTo>
                  <a:pt x="1542" y="3444"/>
                  <a:pt x="0" y="190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155" y="405130"/>
            <a:ext cx="1709420" cy="1163320"/>
          </a:xfrm>
          <a:prstGeom prst="rect">
            <a:avLst/>
          </a:prstGeom>
        </p:spPr>
      </p:pic>
      <p:graphicFrame>
        <p:nvGraphicFramePr>
          <p:cNvPr id="2" name="Таблица 11"/>
          <p:cNvGraphicFramePr>
            <a:graphicFrameLocks noGrp="1"/>
          </p:cNvGraphicFramePr>
          <p:nvPr userDrawn="1"/>
        </p:nvGraphicFramePr>
        <p:xfrm>
          <a:off x="610870" y="2671445"/>
          <a:ext cx="5266690" cy="3425099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36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Станом на 01.01.24</a:t>
                      </a:r>
                    </a:p>
                  </a:txBody>
                  <a:tcPr marL="58643" marR="58643" marT="31101" marB="31101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грн</a:t>
                      </a:r>
                    </a:p>
                  </a:txBody>
                  <a:tcPr marL="58643" marR="58643" marT="31101" marB="31101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кредитного портфелю юридичних осіб</a:t>
                      </a:r>
                      <a:endParaRPr lang="uk-UA" sz="1600" b="1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Обсяг коштів клієнтів юридичних осіб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149,6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Обсяг адміністрування коштів МФО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Обсяг придбаних ОВДП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202</a:t>
                      </a:r>
                      <a:r>
                        <a:rPr lang="en-US" alt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рік у власний портфель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Прибуток 2023 року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13"/>
          <p:cNvGraphicFramePr>
            <a:graphicFrameLocks noGrp="1"/>
          </p:cNvGraphicFramePr>
          <p:nvPr userDrawn="1"/>
        </p:nvGraphicFramePr>
        <p:xfrm>
          <a:off x="6373495" y="2671445"/>
          <a:ext cx="5417185" cy="247015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0" marR="0" indent="0" algn="l" defTabSz="995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Власник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Кабінет Міністрів України</a:t>
                      </a:r>
                      <a:r>
                        <a:rPr lang="en-US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100%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Мережа</a:t>
                      </a:r>
                      <a:endParaRPr kumimoji="0" lang="uk-UA" sz="160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філії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відділень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представництва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Лондон, Нью Йорк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Клієнти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Корпоративні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Індивідуальні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611,000</a:t>
                      </a:r>
                      <a:endParaRPr kumimoji="0" lang="en-US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Працівників 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≈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,500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Головний офіс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Київ, Україна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78"/>
          <p:cNvGraphicFramePr>
            <a:graphicFrameLocks noGrp="1"/>
          </p:cNvGraphicFramePr>
          <p:nvPr userDrawn="1"/>
        </p:nvGraphicFramePr>
        <p:xfrm>
          <a:off x="6373495" y="4601210"/>
          <a:ext cx="5417185" cy="1487805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4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30540" marT="32359" marB="19415" anchor="ctr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Довгостроковий в іноземній валюті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02" marR="46319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Довгостроковий в національній валюті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02" marR="46319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3" descr="L:\KREDIT\capital_market\АНАЛИТИКА\WEB Presentation\2021-3m\work\logo\Fitch_Ratings_logo.sv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9470" y="4700212"/>
            <a:ext cx="859703" cy="180000"/>
          </a:xfrm>
          <a:prstGeom prst="rect">
            <a:avLst/>
          </a:prstGeom>
          <a:noFill/>
        </p:spPr>
      </p:pic>
      <p:pic>
        <p:nvPicPr>
          <p:cNvPr id="14" name="Picture 2" descr="L:\KREDIT\capital_market\АНАЛИТИКА\WEB Presentation\2021-3m\work\logo\131px-Moody’s_logo.sv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5108" y="4700212"/>
            <a:ext cx="673715" cy="144000"/>
          </a:xfrm>
          <a:prstGeom prst="rect">
            <a:avLst/>
          </a:prstGeom>
          <a:noFill/>
        </p:spPr>
      </p:pic>
      <p:pic>
        <p:nvPicPr>
          <p:cNvPr id="15" name="Picture 14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E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s 27"/>
          <p:cNvSpPr/>
          <p:nvPr userDrawn="1"/>
        </p:nvSpPr>
        <p:spPr>
          <a:xfrm>
            <a:off x="15877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1335405" y="4577715"/>
            <a:ext cx="2259965" cy="1106805"/>
            <a:chOff x="2470" y="7187"/>
            <a:chExt cx="3559" cy="1743"/>
          </a:xfrm>
        </p:grpSpPr>
        <p:grpSp>
          <p:nvGrpSpPr>
            <p:cNvPr id="17" name="Group 16"/>
            <p:cNvGrpSpPr/>
            <p:nvPr/>
          </p:nvGrpSpPr>
          <p:grpSpPr>
            <a:xfrm>
              <a:off x="2470" y="7187"/>
              <a:ext cx="3177" cy="1743"/>
              <a:chOff x="2572" y="4797"/>
              <a:chExt cx="3177" cy="1743"/>
            </a:xfrm>
          </p:grpSpPr>
          <p:sp>
            <p:nvSpPr>
              <p:cNvPr id="19" name="TextBox 32"/>
              <p:cNvSpPr txBox="1"/>
              <p:nvPr/>
            </p:nvSpPr>
            <p:spPr>
              <a:xfrm>
                <a:off x="2572" y="4797"/>
                <a:ext cx="1391" cy="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0040B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2" name="TextBox 32"/>
              <p:cNvSpPr txBox="1"/>
              <p:nvPr/>
            </p:nvSpPr>
            <p:spPr>
              <a:xfrm>
                <a:off x="3422" y="5310"/>
                <a:ext cx="2327" cy="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altLang="uk-UA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0B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років</a:t>
                </a:r>
              </a:p>
            </p:txBody>
          </p:sp>
        </p:grpSp>
        <p:sp>
          <p:nvSpPr>
            <p:cNvPr id="23" name="Text Box 22"/>
            <p:cNvSpPr txBox="1"/>
            <p:nvPr/>
          </p:nvSpPr>
          <p:spPr>
            <a:xfrm>
              <a:off x="3341" y="7477"/>
              <a:ext cx="268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останні </a:t>
              </a:r>
            </a:p>
          </p:txBody>
        </p:sp>
      </p:grpSp>
      <p:sp>
        <p:nvSpPr>
          <p:cNvPr id="64" name="TextBox 63"/>
          <p:cNvSpPr txBox="1"/>
          <p:nvPr userDrawn="1"/>
        </p:nvSpPr>
        <p:spPr>
          <a:xfrm>
            <a:off x="5780405" y="161925"/>
            <a:ext cx="302260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Єдиний фінансовий агент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Уряду України з реалізації  фінансових програм</a:t>
            </a:r>
          </a:p>
        </p:txBody>
      </p:sp>
      <p:sp>
        <p:nvSpPr>
          <p:cNvPr id="6" name="TextBox 45"/>
          <p:cNvSpPr txBox="1"/>
          <p:nvPr userDrawn="1"/>
        </p:nvSpPr>
        <p:spPr>
          <a:xfrm>
            <a:off x="5448935" y="-15875"/>
            <a:ext cx="6311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6600" b="0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37895" y="3314700"/>
            <a:ext cx="2762714" cy="1496060"/>
            <a:chOff x="88" y="4966"/>
            <a:chExt cx="3836" cy="2356"/>
          </a:xfrm>
        </p:grpSpPr>
        <p:sp>
          <p:nvSpPr>
            <p:cNvPr id="44" name="Text Box 43"/>
            <p:cNvSpPr txBox="1"/>
            <p:nvPr/>
          </p:nvSpPr>
          <p:spPr>
            <a:xfrm>
              <a:off x="494" y="6694"/>
              <a:ext cx="290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Залучено EXIM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" y="4966"/>
              <a:ext cx="3836" cy="1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&gt;$</a:t>
              </a:r>
              <a:r>
                <a:rPr kumimoji="0" lang="ru-RU" altLang="uk-UA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12" name="TextBox 32"/>
            <p:cNvSpPr txBox="1"/>
            <p:nvPr/>
          </p:nvSpPr>
          <p:spPr>
            <a:xfrm>
              <a:off x="2053" y="6131"/>
              <a:ext cx="1483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8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млн</a:t>
              </a:r>
            </a:p>
          </p:txBody>
        </p:sp>
      </p:grpSp>
      <p:sp>
        <p:nvSpPr>
          <p:cNvPr id="15" name="TextBox 32"/>
          <p:cNvSpPr txBox="1"/>
          <p:nvPr userDrawn="1"/>
        </p:nvSpPr>
        <p:spPr>
          <a:xfrm>
            <a:off x="270510" y="2083435"/>
            <a:ext cx="412051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Фінансування МФО</a:t>
            </a:r>
          </a:p>
        </p:txBody>
      </p:sp>
      <p:sp>
        <p:nvSpPr>
          <p:cNvPr id="24" name="Rectangles 23"/>
          <p:cNvSpPr/>
          <p:nvPr userDrawn="1"/>
        </p:nvSpPr>
        <p:spPr>
          <a:xfrm>
            <a:off x="271145" y="1918970"/>
            <a:ext cx="4206240" cy="784860"/>
          </a:xfrm>
          <a:prstGeom prst="rect">
            <a:avLst/>
          </a:prstGeom>
          <a:noFill/>
          <a:ln w="53975">
            <a:solidFill>
              <a:srgbClr val="0040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40B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Box 25"/>
          <p:cNvSpPr txBox="1"/>
          <p:nvPr userDrawn="1"/>
        </p:nvSpPr>
        <p:spPr>
          <a:xfrm>
            <a:off x="9552305" y="3054350"/>
            <a:ext cx="271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 до довготермінового фінансування</a:t>
            </a:r>
          </a:p>
        </p:txBody>
      </p:sp>
      <p:sp>
        <p:nvSpPr>
          <p:cNvPr id="27" name="TextBox 32"/>
          <p:cNvSpPr txBox="1"/>
          <p:nvPr userDrawn="1"/>
        </p:nvSpPr>
        <p:spPr>
          <a:xfrm>
            <a:off x="7546340" y="2841625"/>
            <a:ext cx="240855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</a:t>
            </a:r>
            <a:r>
              <a:rPr kumimoji="0" lang="ru-RU" altLang="uk-UA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9" name="TextBox 32"/>
          <p:cNvSpPr txBox="1"/>
          <p:nvPr userDrawn="1"/>
        </p:nvSpPr>
        <p:spPr>
          <a:xfrm>
            <a:off x="8609965" y="3573145"/>
            <a:ext cx="9982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31" name="TextBox 32"/>
          <p:cNvSpPr txBox="1"/>
          <p:nvPr userDrawn="1"/>
        </p:nvSpPr>
        <p:spPr>
          <a:xfrm>
            <a:off x="5262880" y="2075815"/>
            <a:ext cx="636587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Активні проєкти МФО</a:t>
            </a:r>
          </a:p>
        </p:txBody>
      </p:sp>
      <p:sp>
        <p:nvSpPr>
          <p:cNvPr id="37" name="Rectangles 36"/>
          <p:cNvSpPr/>
          <p:nvPr userDrawn="1"/>
        </p:nvSpPr>
        <p:spPr>
          <a:xfrm>
            <a:off x="5262880" y="1917065"/>
            <a:ext cx="6388735" cy="795655"/>
          </a:xfrm>
          <a:prstGeom prst="rect">
            <a:avLst/>
          </a:prstGeom>
          <a:noFill/>
          <a:ln w="53975">
            <a:solidFill>
              <a:srgbClr val="0040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40B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Box 38"/>
          <p:cNvSpPr txBox="1"/>
          <p:nvPr userDrawn="1"/>
        </p:nvSpPr>
        <p:spPr>
          <a:xfrm>
            <a:off x="9552305" y="4276725"/>
            <a:ext cx="2018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Проєкти на підтримку ПВЗВТ з ЄС</a:t>
            </a:r>
          </a:p>
        </p:txBody>
      </p:sp>
      <p:sp>
        <p:nvSpPr>
          <p:cNvPr id="40" name="TextBox 32"/>
          <p:cNvSpPr txBox="1"/>
          <p:nvPr userDrawn="1"/>
        </p:nvSpPr>
        <p:spPr>
          <a:xfrm>
            <a:off x="7546340" y="4051935"/>
            <a:ext cx="210248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325</a:t>
            </a:r>
          </a:p>
        </p:txBody>
      </p:sp>
      <p:sp>
        <p:nvSpPr>
          <p:cNvPr id="42" name="TextBox 32"/>
          <p:cNvSpPr txBox="1"/>
          <p:nvPr userDrawn="1"/>
        </p:nvSpPr>
        <p:spPr>
          <a:xfrm>
            <a:off x="8642985" y="4750435"/>
            <a:ext cx="8953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47" name="Text Box 46"/>
          <p:cNvSpPr txBox="1"/>
          <p:nvPr userDrawn="1"/>
        </p:nvSpPr>
        <p:spPr>
          <a:xfrm>
            <a:off x="9552305" y="5540375"/>
            <a:ext cx="2424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Програма забезпечення стійкості та засобів до існування </a:t>
            </a:r>
          </a:p>
        </p:txBody>
      </p:sp>
      <p:sp>
        <p:nvSpPr>
          <p:cNvPr id="48" name="TextBox 32"/>
          <p:cNvSpPr txBox="1"/>
          <p:nvPr userDrawn="1"/>
        </p:nvSpPr>
        <p:spPr>
          <a:xfrm>
            <a:off x="7933690" y="5349875"/>
            <a:ext cx="181737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3" name="TextBox 32"/>
          <p:cNvSpPr txBox="1"/>
          <p:nvPr userDrawn="1"/>
        </p:nvSpPr>
        <p:spPr>
          <a:xfrm>
            <a:off x="8343265" y="6069330"/>
            <a:ext cx="995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uropean Investment Bank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215" y="4421505"/>
            <a:ext cx="1567180" cy="649605"/>
          </a:xfrm>
          <a:prstGeom prst="rect">
            <a:avLst/>
          </a:prstGeom>
        </p:spPr>
      </p:pic>
      <p:pic>
        <p:nvPicPr>
          <p:cNvPr id="38" name="Picture 37" descr="ЕБРР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4608" y="5579926"/>
            <a:ext cx="1267460" cy="916305"/>
          </a:xfrm>
          <a:prstGeom prst="rect">
            <a:avLst/>
          </a:prstGeom>
        </p:spPr>
      </p:pic>
      <p:pic>
        <p:nvPicPr>
          <p:cNvPr id="25" name="Picture 24" descr="The_World_Bank_logo_2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7655" y="3265170"/>
            <a:ext cx="1475105" cy="679450"/>
          </a:xfrm>
          <a:prstGeom prst="rect">
            <a:avLst/>
          </a:prstGeom>
        </p:spPr>
      </p:pic>
      <p:pic>
        <p:nvPicPr>
          <p:cNvPr id="32" name="Picture 31" descr="Logo_Exim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sp>
        <p:nvSpPr>
          <p:cNvPr id="34" name="Заголовок 1"/>
          <p:cNvSpPr>
            <a:spLocks noGrp="1"/>
          </p:cNvSpPr>
          <p:nvPr userDrawn="1"/>
        </p:nvSpPr>
        <p:spPr>
          <a:xfrm>
            <a:off x="425450" y="189230"/>
            <a:ext cx="464947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Досвідчений партнер</a:t>
            </a:r>
            <a:b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МФО</a:t>
            </a: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E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s 27"/>
          <p:cNvSpPr/>
          <p:nvPr userDrawn="1"/>
        </p:nvSpPr>
        <p:spPr>
          <a:xfrm>
            <a:off x="15877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 userDrawn="1"/>
        </p:nvSpPr>
        <p:spPr>
          <a:xfrm>
            <a:off x="324540" y="3621376"/>
            <a:ext cx="2080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Програму 5-7-9 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додали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підприємства комунальної власності</a:t>
            </a:r>
          </a:p>
        </p:txBody>
      </p:sp>
      <p:sp>
        <p:nvSpPr>
          <p:cNvPr id="47" name="Text Box 46"/>
          <p:cNvSpPr txBox="1"/>
          <p:nvPr userDrawn="1"/>
        </p:nvSpPr>
        <p:spPr>
          <a:xfrm>
            <a:off x="2902054" y="3620438"/>
            <a:ext cx="201803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590 Постанова КМУ не розповсюджується на фінансування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об’єктів критичної інфраструктури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lang="uk-UA" sz="1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uropean Investment Bank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7225" y="5735086"/>
            <a:ext cx="1303342" cy="540243"/>
          </a:xfrm>
          <a:prstGeom prst="rect">
            <a:avLst/>
          </a:prstGeom>
        </p:spPr>
      </p:pic>
      <p:pic>
        <p:nvPicPr>
          <p:cNvPr id="38" name="Picture 37" descr="ЕБРР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1640" y="5610016"/>
            <a:ext cx="985071" cy="712153"/>
          </a:xfrm>
          <a:prstGeom prst="rect">
            <a:avLst/>
          </a:prstGeom>
        </p:spPr>
      </p:pic>
      <p:pic>
        <p:nvPicPr>
          <p:cNvPr id="25" name="Picture 24" descr="The_World_Bank_logo_2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6279" y="5643541"/>
            <a:ext cx="1341605" cy="617959"/>
          </a:xfrm>
          <a:prstGeom prst="rect">
            <a:avLst/>
          </a:prstGeom>
        </p:spPr>
      </p:pic>
      <p:pic>
        <p:nvPicPr>
          <p:cNvPr id="32" name="Picture 31" descr="Logo_Exim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sp>
        <p:nvSpPr>
          <p:cNvPr id="34" name="Заголовок 1"/>
          <p:cNvSpPr>
            <a:spLocks noGrp="1"/>
          </p:cNvSpPr>
          <p:nvPr userDrawn="1"/>
        </p:nvSpPr>
        <p:spPr>
          <a:xfrm>
            <a:off x="425450" y="189230"/>
            <a:ext cx="464947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Можливості</a:t>
            </a:r>
          </a:p>
        </p:txBody>
      </p:sp>
      <p:pic>
        <p:nvPicPr>
          <p:cNvPr id="3" name="Graphic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241" y="5588583"/>
            <a:ext cx="858688" cy="756158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55153" y="5666567"/>
            <a:ext cx="1121843" cy="483359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2424" y="5767070"/>
            <a:ext cx="1825382" cy="398046"/>
          </a:xfrm>
          <a:prstGeom prst="rect">
            <a:avLst/>
          </a:prstGeom>
        </p:spPr>
      </p:pic>
      <p:pic>
        <p:nvPicPr>
          <p:cNvPr id="50" name="Picture 49" descr="5-7-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21794" y="1986605"/>
            <a:ext cx="1594485" cy="1302385"/>
          </a:xfrm>
          <a:prstGeom prst="rect">
            <a:avLst/>
          </a:prstGeom>
        </p:spPr>
      </p:pic>
      <p:cxnSp>
        <p:nvCxnSpPr>
          <p:cNvPr id="51" name="Straight Connector 50"/>
          <p:cNvCxnSpPr/>
          <p:nvPr userDrawn="1"/>
        </p:nvCxnSpPr>
        <p:spPr>
          <a:xfrm>
            <a:off x="433834" y="3412815"/>
            <a:ext cx="1971040" cy="2540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7"/>
          <a:srcRect l="3367" r="3367"/>
          <a:stretch>
            <a:fillRect/>
          </a:stretch>
        </p:blipFill>
        <p:spPr>
          <a:xfrm>
            <a:off x="3197989" y="1918660"/>
            <a:ext cx="1408430" cy="1376680"/>
          </a:xfrm>
          <a:prstGeom prst="rect">
            <a:avLst/>
          </a:prstGeom>
        </p:spPr>
      </p:pic>
      <p:cxnSp>
        <p:nvCxnSpPr>
          <p:cNvPr id="54" name="Straight Connector 53"/>
          <p:cNvCxnSpPr/>
          <p:nvPr userDrawn="1"/>
        </p:nvCxnSpPr>
        <p:spPr>
          <a:xfrm>
            <a:off x="2910334" y="3412815"/>
            <a:ext cx="1983740" cy="3175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/>
          <a:srcRect t="-507" b="1384"/>
          <a:stretch>
            <a:fillRect/>
          </a:stretch>
        </p:blipFill>
        <p:spPr>
          <a:xfrm>
            <a:off x="5776724" y="1918660"/>
            <a:ext cx="1111885" cy="1462405"/>
          </a:xfrm>
          <a:prstGeom prst="rect">
            <a:avLst/>
          </a:prstGeom>
        </p:spPr>
      </p:pic>
      <p:cxnSp>
        <p:nvCxnSpPr>
          <p:cNvPr id="56" name="Straight Connector 55"/>
          <p:cNvCxnSpPr/>
          <p:nvPr userDrawn="1"/>
        </p:nvCxnSpPr>
        <p:spPr>
          <a:xfrm flipV="1">
            <a:off x="5531614" y="3412815"/>
            <a:ext cx="1833245" cy="3810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19"/>
          <a:srcRect t="4173" b="4173"/>
          <a:stretch>
            <a:fillRect/>
          </a:stretch>
        </p:blipFill>
        <p:spPr>
          <a:xfrm>
            <a:off x="8039229" y="2154880"/>
            <a:ext cx="1293495" cy="1226185"/>
          </a:xfrm>
          <a:prstGeom prst="rect">
            <a:avLst/>
          </a:prstGeom>
        </p:spPr>
      </p:pic>
      <p:cxnSp>
        <p:nvCxnSpPr>
          <p:cNvPr id="58" name="Straight Connector 57"/>
          <p:cNvCxnSpPr/>
          <p:nvPr userDrawn="1"/>
        </p:nvCxnSpPr>
        <p:spPr>
          <a:xfrm flipV="1">
            <a:off x="7865874" y="3412815"/>
            <a:ext cx="1819910" cy="3175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0"/>
          <a:srcRect t="169" b="-1637"/>
          <a:stretch>
            <a:fillRect/>
          </a:stretch>
        </p:blipFill>
        <p:spPr>
          <a:xfrm>
            <a:off x="10546844" y="2024705"/>
            <a:ext cx="986155" cy="1257300"/>
          </a:xfrm>
          <a:prstGeom prst="rect">
            <a:avLst/>
          </a:prstGeom>
        </p:spPr>
      </p:pic>
      <p:cxnSp>
        <p:nvCxnSpPr>
          <p:cNvPr id="60" name="Straight Connector 59"/>
          <p:cNvCxnSpPr/>
          <p:nvPr userDrawn="1"/>
        </p:nvCxnSpPr>
        <p:spPr>
          <a:xfrm flipV="1">
            <a:off x="10076944" y="3412815"/>
            <a:ext cx="1779905" cy="3175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6"/>
          <p:cNvSpPr txBox="1"/>
          <p:nvPr userDrawn="1"/>
        </p:nvSpPr>
        <p:spPr>
          <a:xfrm>
            <a:off x="5518418" y="3620438"/>
            <a:ext cx="2078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Фінансування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залежності  від потреби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(інвестиційні цілі/поповнення обігового капіталу)</a:t>
            </a:r>
          </a:p>
        </p:txBody>
      </p:sp>
      <p:sp>
        <p:nvSpPr>
          <p:cNvPr id="62" name="Text Box 46"/>
          <p:cNvSpPr txBox="1"/>
          <p:nvPr userDrawn="1"/>
        </p:nvSpPr>
        <p:spPr>
          <a:xfrm>
            <a:off x="7813372" y="362500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Кредит чи фінансовий лізинг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вибір є</a:t>
            </a:r>
          </a:p>
        </p:txBody>
      </p:sp>
      <p:sp>
        <p:nvSpPr>
          <p:cNvPr id="63" name="Text Box 46"/>
          <p:cNvSpPr txBox="1"/>
          <p:nvPr userDrawn="1"/>
        </p:nvSpPr>
        <p:spPr>
          <a:xfrm>
            <a:off x="9984432" y="3729097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Досвід у реалізації </a:t>
            </a:r>
            <a:r>
              <a:rPr lang="uk-UA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проєктів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енергоефективності 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суму понад</a:t>
            </a:r>
            <a:b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млрд </a:t>
            </a:r>
            <a:r>
              <a:rPr lang="uk-UA" sz="1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США</a:t>
            </a: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E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s 27"/>
          <p:cNvSpPr/>
          <p:nvPr userDrawn="1"/>
        </p:nvSpPr>
        <p:spPr>
          <a:xfrm>
            <a:off x="635" y="762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 userDrawn="1"/>
        </p:nvSpPr>
        <p:spPr>
          <a:xfrm>
            <a:off x="5780405" y="161925"/>
            <a:ext cx="302260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Єдиний фінансовий агент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Уряду України з реалізації  фінансових програм</a:t>
            </a:r>
          </a:p>
        </p:txBody>
      </p:sp>
      <p:sp>
        <p:nvSpPr>
          <p:cNvPr id="6" name="TextBox 45"/>
          <p:cNvSpPr txBox="1"/>
          <p:nvPr userDrawn="1"/>
        </p:nvSpPr>
        <p:spPr>
          <a:xfrm>
            <a:off x="5448935" y="-15875"/>
            <a:ext cx="6311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6600" b="0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pic>
        <p:nvPicPr>
          <p:cNvPr id="4" name="object 17"/>
          <p:cNvPicPr/>
          <p:nvPr userDrawn="1"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4276090" y="2380615"/>
            <a:ext cx="885190" cy="288925"/>
          </a:xfrm>
          <a:prstGeom prst="rect">
            <a:avLst/>
          </a:prstGeom>
        </p:spPr>
      </p:pic>
      <p:pic>
        <p:nvPicPr>
          <p:cNvPr id="7" name="Picture 6" descr="D:\Clients\UkrExim Bank\Presentation\20230602 Львов\IMG\Logo-4B.pngLogo-4B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90525" y="2314575"/>
            <a:ext cx="1286510" cy="572770"/>
          </a:xfrm>
          <a:prstGeom prst="rect">
            <a:avLst/>
          </a:prstGeom>
        </p:spPr>
      </p:pic>
      <p:pic>
        <p:nvPicPr>
          <p:cNvPr id="9" name="Picture 8" descr="D:\Clients\UkrExim Bank\Presentation\20230602 Львов\IMG\Logo-3.pngLogo-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055100" y="2023110"/>
            <a:ext cx="1131570" cy="864235"/>
          </a:xfrm>
          <a:prstGeom prst="rect">
            <a:avLst/>
          </a:prstGeom>
        </p:spPr>
      </p:pic>
      <p:pic>
        <p:nvPicPr>
          <p:cNvPr id="8" name="Picture 7" descr="D:\Clients\UkrExim Bank\Presentation\20230602 Львов\IMG\Logo-5.pngLogo-5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435225" y="2237740"/>
            <a:ext cx="1015365" cy="77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15" y="2187575"/>
            <a:ext cx="714375" cy="430530"/>
          </a:xfrm>
          <a:prstGeom prst="rect">
            <a:avLst/>
          </a:prstGeom>
        </p:spPr>
      </p:pic>
      <p:pic>
        <p:nvPicPr>
          <p:cNvPr id="10" name="Picture 9" descr="Logo-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01970" y="2059305"/>
            <a:ext cx="1410335" cy="867410"/>
          </a:xfrm>
          <a:prstGeom prst="rect">
            <a:avLst/>
          </a:prstGeom>
        </p:spPr>
      </p:pic>
      <p:sp>
        <p:nvSpPr>
          <p:cNvPr id="13" name="TextBox 5"/>
          <p:cNvSpPr txBox="1"/>
          <p:nvPr userDrawn="1"/>
        </p:nvSpPr>
        <p:spPr>
          <a:xfrm>
            <a:off x="4777740" y="3208655"/>
            <a:ext cx="17456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&gt;25</a:t>
            </a:r>
          </a:p>
        </p:txBody>
      </p:sp>
      <p:sp>
        <p:nvSpPr>
          <p:cNvPr id="32" name="TextBox 53"/>
          <p:cNvSpPr txBox="1"/>
          <p:nvPr userDrawn="1"/>
        </p:nvSpPr>
        <p:spPr>
          <a:xfrm>
            <a:off x="1456216" y="4016006"/>
            <a:ext cx="9579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-23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угод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8862060" y="3157855"/>
            <a:ext cx="13246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</a:t>
            </a:r>
            <a:r>
              <a:rPr kumimoji="0" lang="en-US" sz="6600" b="1" i="1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531860" y="3999230"/>
            <a:ext cx="19875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225155" y="4654550"/>
            <a:ext cx="262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наданих кредитів 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рахунок ресурсів МФО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915035" y="4654550"/>
            <a:ext cx="2001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підписано з </a:t>
            </a: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МФО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159510" y="3188970"/>
            <a:ext cx="14611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63"/>
          <p:cNvSpPr txBox="1"/>
          <p:nvPr userDrawn="1"/>
        </p:nvSpPr>
        <p:spPr>
          <a:xfrm>
            <a:off x="5161280" y="3999230"/>
            <a:ext cx="1101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-23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років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4353560" y="4654550"/>
            <a:ext cx="2620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досвіду роботи з МФО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всьому світі</a:t>
            </a:r>
          </a:p>
        </p:txBody>
      </p:sp>
      <p:cxnSp>
        <p:nvCxnSpPr>
          <p:cNvPr id="67" name="Straight Connector 66"/>
          <p:cNvCxnSpPr/>
          <p:nvPr userDrawn="1"/>
        </p:nvCxnSpPr>
        <p:spPr>
          <a:xfrm flipV="1">
            <a:off x="1165977" y="4597229"/>
            <a:ext cx="1502066" cy="1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V="1">
            <a:off x="4653737" y="4597230"/>
            <a:ext cx="1983854" cy="1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flipV="1">
            <a:off x="8532439" y="4597230"/>
            <a:ext cx="1983854" cy="1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NEFCO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0880" y="2150745"/>
            <a:ext cx="1132205" cy="518795"/>
          </a:xfrm>
          <a:prstGeom prst="rect">
            <a:avLst/>
          </a:prstGeom>
        </p:spPr>
      </p:pic>
      <p:sp>
        <p:nvSpPr>
          <p:cNvPr id="14" name="Rectangle 65"/>
          <p:cNvSpPr/>
          <p:nvPr userDrawn="1"/>
        </p:nvSpPr>
        <p:spPr>
          <a:xfrm>
            <a:off x="2435261" y="5447743"/>
            <a:ext cx="7535261" cy="14102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30"/>
          <p:cNvSpPr txBox="1"/>
          <p:nvPr userDrawn="1"/>
        </p:nvSpPr>
        <p:spPr>
          <a:xfrm>
            <a:off x="3002280" y="5593715"/>
            <a:ext cx="62833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Сотні компаній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представників МСБ та корпоративних клієнтів</a:t>
            </a:r>
            <a:b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отримали фінансування за </a:t>
            </a:r>
            <a:r>
              <a:rPr kumimoji="0" lang="ru-RU" sz="1600" b="0" i="0" u="none" strike="noStrike" kern="1200" cap="none" spc="-23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рахунок</a:t>
            </a: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МФО</a:t>
            </a:r>
          </a:p>
        </p:txBody>
      </p:sp>
      <p:sp>
        <p:nvSpPr>
          <p:cNvPr id="35" name="Заголовок 1"/>
          <p:cNvSpPr>
            <a:spLocks noGrp="1"/>
          </p:cNvSpPr>
          <p:nvPr userDrawn="1"/>
        </p:nvSpPr>
        <p:spPr>
          <a:xfrm>
            <a:off x="425450" y="189230"/>
            <a:ext cx="464947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Досвідчений партнер</a:t>
            </a:r>
            <a:b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МФО</a:t>
            </a: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924944"/>
            <a:ext cx="3173412" cy="3252019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07161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544272" y="1772920"/>
            <a:ext cx="2880717" cy="86399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638333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40798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1995488"/>
            <a:ext cx="5361954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628801"/>
            <a:ext cx="3173412" cy="2160240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407988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9"/>
          </p:nvPr>
        </p:nvSpPr>
        <p:spPr>
          <a:xfrm>
            <a:off x="4507161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9"/>
          <p:cNvSpPr>
            <a:spLocks noGrp="1"/>
          </p:cNvSpPr>
          <p:nvPr>
            <p:ph type="chart" sz="quarter" idx="20"/>
          </p:nvPr>
        </p:nvSpPr>
        <p:spPr>
          <a:xfrm>
            <a:off x="8544272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2886075"/>
            <a:ext cx="5361954" cy="32908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6519" y="1995488"/>
            <a:ext cx="5361955" cy="7112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57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367808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76739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76740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8391325" y="4221088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400256" y="1573212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400257" y="3597275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7" descr="BG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05"/>
            <a:ext cx="12191365" cy="68929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6636619" y="2852936"/>
            <a:ext cx="5256758" cy="295232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56364" y="1975892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456364" y="2839790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632781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564904"/>
            <a:ext cx="11232628" cy="325128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7FD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00000">
            <a:off x="2561590" y="665480"/>
            <a:ext cx="2893695" cy="2999105"/>
          </a:xfrm>
          <a:prstGeom prst="rect">
            <a:avLst/>
          </a:prstGeom>
        </p:spPr>
      </p:pic>
      <p:pic>
        <p:nvPicPr>
          <p:cNvPr id="7" name="Picture 6" descr="DL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480000">
            <a:off x="6681470" y="835025"/>
            <a:ext cx="3166745" cy="2965450"/>
          </a:xfrm>
          <a:prstGeom prst="rect">
            <a:avLst/>
          </a:prstGeom>
        </p:spPr>
      </p:pic>
      <p:pic>
        <p:nvPicPr>
          <p:cNvPr id="9" name="Picture 8" descr="EUR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9965" y="3141345"/>
            <a:ext cx="3029585" cy="3071495"/>
          </a:xfrm>
          <a:prstGeom prst="rect">
            <a:avLst/>
          </a:prstGeom>
        </p:spPr>
      </p:pic>
      <p:sp>
        <p:nvSpPr>
          <p:cNvPr id="10" name="Rectangles 17"/>
          <p:cNvSpPr/>
          <p:nvPr userDrawn="1"/>
        </p:nvSpPr>
        <p:spPr>
          <a:xfrm>
            <a:off x="2352040" y="2565400"/>
            <a:ext cx="7245350" cy="1548765"/>
          </a:xfrm>
          <a:prstGeom prst="rect">
            <a:avLst/>
          </a:prstGeom>
          <a:solidFill>
            <a:srgbClr val="061484">
              <a:alpha val="80000"/>
            </a:srgbClr>
          </a:solidFill>
          <a:ln w="38100">
            <a:solidFill>
              <a:srgbClr val="7FD3F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2040" y="2852936"/>
            <a:ext cx="7251254" cy="1261786"/>
          </a:xfrm>
        </p:spPr>
        <p:txBody>
          <a:bodyPr anchor="t">
            <a:normAutofit/>
          </a:bodyPr>
          <a:lstStyle>
            <a:lvl1pPr algn="ctr">
              <a:defRPr sz="3500"/>
            </a:lvl1pPr>
          </a:lstStyle>
          <a:p>
            <a:r>
              <a:rPr lang="uk-UA" dirty="0"/>
              <a:t>Назва </a:t>
            </a:r>
            <a:r>
              <a:rPr lang="uk-UA" dirty="0" err="1"/>
              <a:t>новго</a:t>
            </a:r>
            <a:br>
              <a:rPr lang="uk-UA" dirty="0"/>
            </a:br>
            <a:r>
              <a:rPr lang="uk-UA" dirty="0"/>
              <a:t>Розділу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010068"/>
            <a:ext cx="9144000" cy="6556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Підзаголовок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924944"/>
            <a:ext cx="3173412" cy="3252019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07161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544272" y="1772920"/>
            <a:ext cx="2880717" cy="86399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638333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40798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1995488"/>
            <a:ext cx="5361954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628801"/>
            <a:ext cx="3173412" cy="2160240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407988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9"/>
          </p:nvPr>
        </p:nvSpPr>
        <p:spPr>
          <a:xfrm>
            <a:off x="4507161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9"/>
          <p:cNvSpPr>
            <a:spLocks noGrp="1"/>
          </p:cNvSpPr>
          <p:nvPr>
            <p:ph type="chart" sz="quarter" idx="20"/>
          </p:nvPr>
        </p:nvSpPr>
        <p:spPr>
          <a:xfrm>
            <a:off x="8544272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2886075"/>
            <a:ext cx="5361954" cy="32908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6519" y="1995488"/>
            <a:ext cx="5361955" cy="7112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TextBox 14"/>
          <p:cNvSpPr txBox="1"/>
          <p:nvPr userDrawn="1"/>
        </p:nvSpPr>
        <p:spPr>
          <a:xfrm>
            <a:off x="8904605" y="365100"/>
            <a:ext cx="991870" cy="23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i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uk-UA" sz="1200" b="1" i="0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pic>
        <p:nvPicPr>
          <p:cNvPr id="9" name="Picture 8" descr="Map_Ukraine"/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00640" y="266040"/>
            <a:ext cx="643890" cy="434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047095" y="267210"/>
            <a:ext cx="0" cy="432000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998075" y="267210"/>
            <a:ext cx="0" cy="432000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Місце для номера слайда 5"/>
          <p:cNvSpPr txBox="1"/>
          <p:nvPr/>
        </p:nvSpPr>
        <p:spPr>
          <a:xfrm>
            <a:off x="11703064" y="6199998"/>
            <a:ext cx="488936" cy="669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000" b="1" dirty="0">
              <a:solidFill>
                <a:srgbClr val="003B8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B0BCFD6-94AC-1BD2-0B49-585DEF192494}"/>
              </a:ext>
            </a:extLst>
          </p:cNvPr>
          <p:cNvSpPr txBox="1"/>
          <p:nvPr/>
        </p:nvSpPr>
        <p:spPr>
          <a:xfrm>
            <a:off x="628428" y="663466"/>
            <a:ext cx="5453124" cy="891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800" b="1" dirty="0">
                <a:solidFill>
                  <a:srgbClr val="7FD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 заставного майна</a:t>
            </a:r>
            <a:endParaRPr lang="en-US" sz="2800" b="1" dirty="0">
              <a:solidFill>
                <a:srgbClr val="7FD3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C46C8-4859-C57E-A65D-8E73D4226E9B}"/>
              </a:ext>
            </a:extLst>
          </p:cNvPr>
          <p:cNvSpPr txBox="1"/>
          <p:nvPr/>
        </p:nvSpPr>
        <p:spPr>
          <a:xfrm>
            <a:off x="0" y="6204086"/>
            <a:ext cx="1219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" b="1" i="1" dirty="0">
                <a:solidFill>
                  <a:schemeClr val="bg1"/>
                </a:solidFill>
                <a:latin typeface="+mj-lt"/>
              </a:rPr>
              <a:t>Цей документ був підготовлений АТ “Укрексімбанк” (далі – Банк) виключно для інформаційних цілей і не повинен вважатися як спонукання до будь-яких дій чи бездіяльності. </a:t>
            </a:r>
          </a:p>
          <a:p>
            <a:pPr marR="0" lvl="0" algn="just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" b="1" i="1" dirty="0">
                <a:solidFill>
                  <a:schemeClr val="bg1"/>
                </a:solidFill>
                <a:latin typeface="+mj-lt"/>
              </a:rPr>
              <a:t>Інформація, що міститься в цьому документі, була отримана з/або ґрунтується на джерелах, які вважаються надійними, але не є вичерпною та не може сприйматися як повна або актуальна. Рішення покупця щодо будь-яких дій або бездіяльності повинно ґрунтуватися на власних оцінках та дослідженнях майна (активу/активів) котре реалізується. Банк не несе відповідальності за рішення покупця та його наслідки, що ґрунтується на інформації викладеній в даному документі</a:t>
            </a:r>
            <a:r>
              <a:rPr lang="uk-UA" sz="900" b="1" i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D8BB9372-C853-8B67-C4B0-7D6957C9E749}"/>
              </a:ext>
            </a:extLst>
          </p:cNvPr>
          <p:cNvSpPr/>
          <p:nvPr/>
        </p:nvSpPr>
        <p:spPr>
          <a:xfrm rot="2585736" flipV="1">
            <a:off x="9997791" y="2391865"/>
            <a:ext cx="1264269" cy="28800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9ACF9404-080E-92B9-7788-97AD6262D4BF}"/>
              </a:ext>
            </a:extLst>
          </p:cNvPr>
          <p:cNvSpPr/>
          <p:nvPr/>
        </p:nvSpPr>
        <p:spPr>
          <a:xfrm rot="2585736">
            <a:off x="10231808" y="2367553"/>
            <a:ext cx="790791" cy="96472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1F3A6DA5-DB31-BE00-E39D-74590101CA95}"/>
              </a:ext>
            </a:extLst>
          </p:cNvPr>
          <p:cNvSpPr/>
          <p:nvPr/>
        </p:nvSpPr>
        <p:spPr>
          <a:xfrm rot="2439674" flipV="1">
            <a:off x="10687144" y="2129529"/>
            <a:ext cx="1149335" cy="26182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6C68DC1-438D-C9DF-5351-D39E6FA853C0}"/>
              </a:ext>
            </a:extLst>
          </p:cNvPr>
          <p:cNvSpPr/>
          <p:nvPr/>
        </p:nvSpPr>
        <p:spPr>
          <a:xfrm rot="2402335">
            <a:off x="10848448" y="2022077"/>
            <a:ext cx="670071" cy="101453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215522B0-7FEB-A70F-0E7D-3A7D772AB5FC}"/>
              </a:ext>
            </a:extLst>
          </p:cNvPr>
          <p:cNvSpPr/>
          <p:nvPr/>
        </p:nvSpPr>
        <p:spPr>
          <a:xfrm rot="2118095">
            <a:off x="11079557" y="1485106"/>
            <a:ext cx="858190" cy="25200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BAF13EFB-E917-DD88-B1D8-AE3C394B1296}"/>
              </a:ext>
            </a:extLst>
          </p:cNvPr>
          <p:cNvSpPr/>
          <p:nvPr/>
        </p:nvSpPr>
        <p:spPr>
          <a:xfrm rot="2080756">
            <a:off x="11301268" y="1492299"/>
            <a:ext cx="534771" cy="101453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DA715-A54C-13AE-C278-45EB0AB50DC7}"/>
              </a:ext>
            </a:extLst>
          </p:cNvPr>
          <p:cNvSpPr txBox="1"/>
          <p:nvPr/>
        </p:nvSpPr>
        <p:spPr>
          <a:xfrm>
            <a:off x="490253" y="3320496"/>
            <a:ext cx="71041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Майновий комплекс</a:t>
            </a:r>
            <a:r>
              <a:rPr lang="ru-RU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хлібоприймального підприємства: будівлі та </a:t>
            </a: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споруди</a:t>
            </a:r>
            <a:r>
              <a:rPr lang="ru-RU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загальною площею </a:t>
            </a:r>
            <a:r>
              <a:rPr lang="ru-RU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19 428,70 кв.м</a:t>
            </a: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виробниче обладнання в кількості 253 позицій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E3EA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78277-E475-3F84-37E2-40BDF7B44B46}"/>
              </a:ext>
            </a:extLst>
          </p:cNvPr>
          <p:cNvSpPr txBox="1"/>
          <p:nvPr/>
        </p:nvSpPr>
        <p:spPr>
          <a:xfrm>
            <a:off x="1559496" y="5523678"/>
            <a:ext cx="60944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область, місто</a:t>
            </a:r>
            <a:r>
              <a:rPr lang="ru-RU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Яготин</a:t>
            </a:r>
            <a:r>
              <a:rPr lang="ru-RU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вулиця Привокзальна, 21</a:t>
            </a:r>
            <a:endParaRPr lang="ru-RU" sz="1700" b="1" dirty="0">
              <a:solidFill>
                <a:srgbClr val="E3EA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Зображення, що містить просто неба, хмар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CB63DD3-B0FC-1AB4-2304-44F51D85E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/>
          <a:stretch>
            <a:fillRect/>
          </a:stretch>
        </p:blipFill>
        <p:spPr>
          <a:xfrm>
            <a:off x="6873465" y="499272"/>
            <a:ext cx="4690108" cy="322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0" y="1"/>
            <a:ext cx="5231904" cy="908720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Заголовок 1"/>
          <p:cNvSpPr>
            <a:spLocks noGrp="1"/>
          </p:cNvSpPr>
          <p:nvPr/>
        </p:nvSpPr>
        <p:spPr>
          <a:xfrm>
            <a:off x="0" y="24040"/>
            <a:ext cx="53285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РОЗТАШУВАННЯ </a:t>
            </a: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КОМПЛЕКСУ ТА МЕЖІ ЗЕМЕЛЬНОЇ ДІЛЯНКИ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CF93727-C54B-7C2A-5504-1392EE6343F0}"/>
              </a:ext>
            </a:extLst>
          </p:cNvPr>
          <p:cNvSpPr txBox="1">
            <a:spLocks/>
          </p:cNvSpPr>
          <p:nvPr/>
        </p:nvSpPr>
        <p:spPr>
          <a:xfrm>
            <a:off x="9675380" y="6491434"/>
            <a:ext cx="2516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EC10F8C-C243-5FB5-0F51-43AAED2D18E6}"/>
              </a:ext>
            </a:extLst>
          </p:cNvPr>
          <p:cNvSpPr txBox="1"/>
          <p:nvPr/>
        </p:nvSpPr>
        <p:spPr>
          <a:xfrm>
            <a:off x="5447928" y="342605"/>
            <a:ext cx="3960440" cy="307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м. Яготин, вул. Привокзальна, 21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D5284E-4B6B-41A5-C0A5-6243FD0A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08" r="14424"/>
          <a:stretch>
            <a:fillRect/>
          </a:stretch>
        </p:blipFill>
        <p:spPr>
          <a:xfrm>
            <a:off x="407368" y="1053956"/>
            <a:ext cx="6408712" cy="54374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50AFD3-E362-7B2A-68AF-D5C6AEF571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13" b="4432"/>
          <a:stretch>
            <a:fillRect/>
          </a:stretch>
        </p:blipFill>
        <p:spPr>
          <a:xfrm>
            <a:off x="6888088" y="1053957"/>
            <a:ext cx="4896544" cy="54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0" y="7621"/>
            <a:ext cx="4151784" cy="757083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CF93727-C54B-7C2A-5504-1392EE6343F0}"/>
              </a:ext>
            </a:extLst>
          </p:cNvPr>
          <p:cNvSpPr txBox="1">
            <a:spLocks/>
          </p:cNvSpPr>
          <p:nvPr/>
        </p:nvSpPr>
        <p:spPr>
          <a:xfrm>
            <a:off x="9675380" y="6496451"/>
            <a:ext cx="2516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B21B7C2-D0EB-379C-E977-561ECC4FE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15392"/>
              </p:ext>
            </p:extLst>
          </p:nvPr>
        </p:nvGraphicFramePr>
        <p:xfrm>
          <a:off x="335360" y="877068"/>
          <a:ext cx="11444069" cy="569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7589">
                  <a:extLst>
                    <a:ext uri="{9D8B030D-6E8A-4147-A177-3AD203B41FA5}">
                      <a16:colId xmlns:a16="http://schemas.microsoft.com/office/drawing/2014/main" val="3103035235"/>
                    </a:ext>
                  </a:extLst>
                </a:gridCol>
              </a:tblGrid>
              <a:tr h="263881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Тип </a:t>
                      </a:r>
                      <a:r>
                        <a:rPr lang="uk-UA" sz="1100" b="1" dirty="0">
                          <a:solidFill>
                            <a:schemeClr val="bg1"/>
                          </a:solidFill>
                        </a:rPr>
                        <a:t>об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’</a:t>
                      </a:r>
                      <a:r>
                        <a:rPr lang="uk-UA" sz="1100" b="1" dirty="0">
                          <a:solidFill>
                            <a:schemeClr val="bg1"/>
                          </a:solidFill>
                        </a:rPr>
                        <a:t>єкта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noProof="0" dirty="0">
                          <a:solidFill>
                            <a:schemeClr val="bg1"/>
                          </a:solidFill>
                        </a:rPr>
                        <a:t>БУДІВЛІ І СПОРУДИ МАЙНОВОГО КОМПЛЕКСУ ХЛІБОПРИЙМАЛЬНОГО ПІДПРИЄМСТВА</a:t>
                      </a:r>
                      <a:endParaRPr lang="uk-UA" sz="1100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4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8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1" noProof="0" dirty="0">
                          <a:solidFill>
                            <a:srgbClr val="002060"/>
                          </a:solidFill>
                        </a:rPr>
                        <a:t>Загальна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1050" b="1" noProof="0" dirty="0">
                          <a:solidFill>
                            <a:srgbClr val="002060"/>
                          </a:solidFill>
                        </a:rPr>
                        <a:t>площа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 комплексу </a:t>
                      </a:r>
                      <a:r>
                        <a:rPr lang="ru-RU" sz="1050" b="1">
                          <a:solidFill>
                            <a:srgbClr val="002060"/>
                          </a:solidFill>
                        </a:rPr>
                        <a:t>складає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1" dirty="0">
                          <a:solidFill>
                            <a:srgbClr val="03198A"/>
                          </a:solidFill>
                        </a:rPr>
                        <a:t>19 428,7 кв.м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адмінбудинок літ. А-2 – 901,70 </a:t>
                      </a:r>
                      <a:r>
                        <a:rPr lang="uk-UA" sz="1050" b="0" u="none" strike="noStrike" kern="1200" baseline="0" dirty="0" err="1">
                          <a:solidFill>
                            <a:srgbClr val="03198A"/>
                          </a:solidFill>
                        </a:rPr>
                        <a:t>кв.м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вагова літ. Б – 93,20 </a:t>
                      </a:r>
                      <a:r>
                        <a:rPr lang="uk-UA" sz="1050" b="0" u="none" strike="noStrike" kern="1200" baseline="0" dirty="0" err="1">
                          <a:solidFill>
                            <a:srgbClr val="03198A"/>
                          </a:solidFill>
                        </a:rPr>
                        <a:t>кв.м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гараж літ. В – 47,10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майстерня літ. Г – 318,70 </a:t>
                      </a:r>
                      <a:r>
                        <a:rPr lang="uk-UA" sz="1050" b="0" u="none" strike="noStrike" kern="1200" baseline="0" dirty="0" err="1">
                          <a:solidFill>
                            <a:srgbClr val="03198A"/>
                          </a:solidFill>
                        </a:rPr>
                        <a:t>кв.м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приймальний бункер тимчасового зберігання літ. Д – 451,10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топка зерносушки ДСП-50 літ. Е-2 – 108,90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насосна ГСМ галерея літ. Є – 34,90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№2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 літ. Ж – 1 342,50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топка зерносушки ДСП-32 літ. З-2 – 147,80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МОБ літ. И-5 – 351,50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 літ. І – 1 029,80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 літ. Ї – 1 126,30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насосна ГСМ літ. Й – 23,80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 літ. К – 1 044,40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топка зерносушки літ. Л – 29,70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РОБ літ. М-3 – 160,70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трансформаторна 630 КВА літ. Н – 53,10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трансформаторна літ. О – 46,50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силосний корпус №1,2 літ. П-4 – 6 225,60 кв.м;</a:t>
                      </a:r>
                      <a:endParaRPr lang="uk-UA" sz="1050" b="0" i="0" u="none" strike="noStrike" kern="1200" baseline="0" dirty="0">
                        <a:solidFill>
                          <a:srgbClr val="0319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прийом обл. автотранспорту літ. Р-3 – 476,80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 літ. С – 2 123,80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автомобільний розвантажувач МОБ літ. Т – 190,10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</a:t>
                      </a: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літ. У – 2 898,60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топка зерносушки ДСП-31 літ. С-2 – 71,20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цементний склад літ. Ш – 130,90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прибудови;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вбиральня;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лебідка вагонна;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бункери відходів;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бункери пилу;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транспортний міст з/д;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відпускний пристрій з/д;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пробовідбірник;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пожежні водойми;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пожежний резервуар;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колодязь;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ворота;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3198A"/>
                          </a:solidFill>
                        </a:rPr>
                        <a:t>вимощення. </a:t>
                      </a:r>
                      <a:endParaRPr lang="uk-UA" sz="1050" b="0" i="0" u="none" strike="noStrike" kern="1200" baseline="0" dirty="0">
                        <a:solidFill>
                          <a:srgbClr val="0319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50" b="1" kern="1200" dirty="0">
                          <a:solidFill>
                            <a:srgbClr val="002060"/>
                          </a:solidFill>
                        </a:rPr>
                        <a:t>Характеристика </a:t>
                      </a:r>
                      <a:endParaRPr lang="uk-UA" sz="105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uk-UA" sz="1050" b="0" kern="1200" noProof="0" dirty="0">
                          <a:solidFill>
                            <a:srgbClr val="002060"/>
                          </a:solidFill>
                        </a:rPr>
                        <a:t>Технічний стан будівель - задовільний. Будівлі і споруди комплексу використовуються для сушки та зберігання зернових культур. Загальна потужність складів силосного (бетонного) одночасного зберігання зерна складає 35 тис. тонн, підлогового зберігання – 17 тис. тонн </a:t>
                      </a:r>
                      <a:endParaRPr lang="uk-UA" sz="1050" b="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uk-UA" sz="1000" b="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50668"/>
                  </a:ext>
                </a:extLst>
              </a:tr>
              <a:tr h="249911">
                <a:tc>
                  <a:txBody>
                    <a:bodyPr/>
                    <a:lstStyle/>
                    <a:p>
                      <a:r>
                        <a:rPr lang="uk-UA" sz="1050" b="1" kern="1200" dirty="0">
                          <a:solidFill>
                            <a:srgbClr val="002060"/>
                          </a:solidFill>
                        </a:rPr>
                        <a:t>Комунікації</a:t>
                      </a:r>
                      <a:endParaRPr lang="uk-UA" sz="105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Електропостачання (2 трансформатори 3 фази 630 </a:t>
                      </a:r>
                      <a:r>
                        <a:rPr lang="uk-UA" sz="1050" b="0" u="none" strike="noStrike" kern="1200" baseline="0" noProof="0" dirty="0" err="1">
                          <a:solidFill>
                            <a:srgbClr val="002060"/>
                          </a:solidFill>
                        </a:rPr>
                        <a:t>кВА</a:t>
                      </a: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), газопостачання, водопостачання (колодязь), опалення (газові котли КГБ-100), кондиціонування</a:t>
                      </a:r>
                      <a:endParaRPr lang="uk-UA" sz="1050" b="0" i="0" u="none" strike="noStrike" kern="1200" baseline="0" noProof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uk-UA" sz="1000" b="0" i="0" u="none" strike="noStrike" kern="1200" baseline="0" noProof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59256"/>
                  </a:ext>
                </a:extLst>
              </a:tr>
              <a:tr h="488956">
                <a:tc>
                  <a:txBody>
                    <a:bodyPr/>
                    <a:lstStyle/>
                    <a:p>
                      <a:r>
                        <a:rPr lang="uk-UA" sz="1050" b="1" kern="1200" dirty="0">
                          <a:solidFill>
                            <a:srgbClr val="002060"/>
                          </a:solidFill>
                        </a:rPr>
                        <a:t>Земельна ділянка (не є предметом продажу)</a:t>
                      </a:r>
                      <a:endParaRPr lang="uk-UA" sz="105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к/н </a:t>
                      </a:r>
                      <a:r>
                        <a:rPr lang="uk-UA" sz="1050" b="1" u="none" strike="noStrike" kern="1200" baseline="0" dirty="0">
                          <a:solidFill>
                            <a:srgbClr val="002060"/>
                          </a:solidFill>
                        </a:rPr>
                        <a:t>3225510100:09:018:0063</a:t>
                      </a: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 площею </a:t>
                      </a:r>
                      <a:r>
                        <a:rPr lang="uk-UA" sz="1050" b="1" u="none" strike="noStrike" kern="1200" baseline="0" noProof="0" dirty="0">
                          <a:solidFill>
                            <a:srgbClr val="002060"/>
                          </a:solidFill>
                        </a:rPr>
                        <a:t>7,5727 га</a:t>
                      </a: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цільове призначення: для розміщення та експлуатації основних, підсобних і допоміжних будівель та споруд підприємств переробної, машинобудівної та іншої промисловості,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власність – комунальна, укладено договір оренди до 08.11.2032 р., з автоматичним продовженням дії договору</a:t>
                      </a:r>
                      <a:endParaRPr lang="uk-UA" sz="105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uk-UA" sz="100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45301"/>
                  </a:ext>
                </a:extLst>
              </a:tr>
              <a:tr h="999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Переваги комплексу</a:t>
                      </a:r>
                      <a:endParaRPr lang="en-US" sz="105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uk-UA" sz="105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050" b="0" u="none" strike="noStrike" kern="1200" baseline="0" dirty="0">
                          <a:solidFill>
                            <a:srgbClr val="002060"/>
                          </a:solidFill>
                        </a:rPr>
                        <a:t>розташування з відмінною транспортною доступністю, поруч знаходиться залізнична станція Яготин, яка є вантажною, товарною та пасажирською станцією залізничної магістралі Київ - Харків</a:t>
                      </a: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відокремлена територія огороджена парканом з </a:t>
                      </a:r>
                      <a:r>
                        <a:rPr lang="uk-UA" sz="1050" b="0" u="none" strike="noStrike" kern="1200" baseline="0" dirty="0">
                          <a:solidFill>
                            <a:srgbClr val="002060"/>
                          </a:solidFill>
                        </a:rPr>
                        <a:t>цілодобовою охороною та контрольно-пропускним пунктом;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050" b="0" u="none" strike="noStrike" kern="1200" baseline="0" dirty="0">
                          <a:solidFill>
                            <a:srgbClr val="002060"/>
                          </a:solidFill>
                        </a:rPr>
                        <a:t>наявність 2 залізничних гілок з лебідками та </a:t>
                      </a: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місць для завантаження/розвантаження вагонів та довгомірів;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можливість відвантаження в залізничний та автомобільний транспорт зернових та технічних культур;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05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можливий об’єм </a:t>
                      </a:r>
                      <a:r>
                        <a:rPr lang="uk-UA" sz="1050" b="0" kern="1200" noProof="0" dirty="0">
                          <a:solidFill>
                            <a:srgbClr val="002060"/>
                          </a:solidFill>
                        </a:rPr>
                        <a:t>для зберігання зернових культур обсягом до 52 тис. тонн</a:t>
                      </a:r>
                      <a:endParaRPr lang="uk-UA" sz="105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uk-UA" sz="100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4663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84AE093-D1FF-17BE-C9ED-14C5EF79B8EE}"/>
              </a:ext>
            </a:extLst>
          </p:cNvPr>
          <p:cNvSpPr>
            <a:spLocks noGrp="1"/>
          </p:cNvSpPr>
          <p:nvPr/>
        </p:nvSpPr>
        <p:spPr>
          <a:xfrm>
            <a:off x="6112" y="119985"/>
            <a:ext cx="56302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 КОМПЛЕКСУ</a:t>
            </a:r>
            <a:endParaRPr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805206A-F928-78FD-52E5-D7AB05774F5C}"/>
              </a:ext>
            </a:extLst>
          </p:cNvPr>
          <p:cNvSpPr txBox="1"/>
          <p:nvPr/>
        </p:nvSpPr>
        <p:spPr>
          <a:xfrm>
            <a:off x="5159896" y="334498"/>
            <a:ext cx="3960440" cy="307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м. Яготин, вул. Привокзальна, 21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0" y="7621"/>
            <a:ext cx="4150043" cy="757083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556BE58-5889-5F70-4F41-E8EAF6EBD310}"/>
              </a:ext>
            </a:extLst>
          </p:cNvPr>
          <p:cNvSpPr txBox="1">
            <a:spLocks/>
          </p:cNvSpPr>
          <p:nvPr/>
        </p:nvSpPr>
        <p:spPr>
          <a:xfrm>
            <a:off x="9632039" y="6492875"/>
            <a:ext cx="2559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430FCA-71B6-954E-3007-BA134B53A438}"/>
              </a:ext>
            </a:extLst>
          </p:cNvPr>
          <p:cNvSpPr>
            <a:spLocks noGrp="1"/>
          </p:cNvSpPr>
          <p:nvPr/>
        </p:nvSpPr>
        <p:spPr>
          <a:xfrm>
            <a:off x="0" y="134175"/>
            <a:ext cx="56302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КОМПЛЕКСУ</a:t>
            </a:r>
            <a:endParaRPr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8A410F7-7419-1527-0451-452DC75CFA75}"/>
              </a:ext>
            </a:extLst>
          </p:cNvPr>
          <p:cNvSpPr txBox="1"/>
          <p:nvPr/>
        </p:nvSpPr>
        <p:spPr>
          <a:xfrm>
            <a:off x="5231904" y="325354"/>
            <a:ext cx="3960440" cy="307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м. Яготин, вул. Привокзальна, 21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Зображення, що містить небо, просто неба, хмара, веж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D2131F1-EC20-C576-1E9E-2EB9B7E5E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6" y="931620"/>
            <a:ext cx="3721737" cy="2674853"/>
          </a:xfrm>
          <a:prstGeom prst="rect">
            <a:avLst/>
          </a:prstGeom>
        </p:spPr>
      </p:pic>
      <p:pic>
        <p:nvPicPr>
          <p:cNvPr id="14" name="Рисунок 13" descr="Зображення, що містить просто неба, небо, хмара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22897C7-2419-D6DC-89D7-A12D6F5A1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7330"/>
          <a:stretch>
            <a:fillRect/>
          </a:stretch>
        </p:blipFill>
        <p:spPr>
          <a:xfrm>
            <a:off x="4240064" y="939053"/>
            <a:ext cx="3692890" cy="2663642"/>
          </a:xfrm>
          <a:prstGeom prst="rect">
            <a:avLst/>
          </a:prstGeom>
        </p:spPr>
      </p:pic>
      <p:pic>
        <p:nvPicPr>
          <p:cNvPr id="17" name="Рисунок 16" descr="Зображення, що містить небо, просто неба, хмара, будів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F8C8F70-20DB-FBDB-5F89-EF2458B225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52" y="931258"/>
            <a:ext cx="3733742" cy="2674853"/>
          </a:xfrm>
          <a:prstGeom prst="rect">
            <a:avLst/>
          </a:prstGeom>
        </p:spPr>
      </p:pic>
      <p:pic>
        <p:nvPicPr>
          <p:cNvPr id="19" name="Рисунок 18" descr="Зображення, що містить небо, просто неба, Власність, хмар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33832F3-BFDE-99E5-EF80-95F60115C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5"/>
          <a:stretch>
            <a:fillRect/>
          </a:stretch>
        </p:blipFill>
        <p:spPr>
          <a:xfrm>
            <a:off x="428306" y="3743932"/>
            <a:ext cx="3721737" cy="2663641"/>
          </a:xfrm>
          <a:prstGeom prst="rect">
            <a:avLst/>
          </a:prstGeom>
        </p:spPr>
      </p:pic>
      <p:pic>
        <p:nvPicPr>
          <p:cNvPr id="21" name="Рисунок 20" descr="Зображення, що містить просто неба, небо, хмара, Власніст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962952F-55DF-0289-37F2-09D5312BD4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64" y="3743932"/>
            <a:ext cx="3692890" cy="2663641"/>
          </a:xfrm>
          <a:prstGeom prst="rect">
            <a:avLst/>
          </a:prstGeom>
        </p:spPr>
      </p:pic>
      <p:pic>
        <p:nvPicPr>
          <p:cNvPr id="23" name="Рисунок 22" descr="Зображення, що містить просто неба, хмара, небо, будів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538DD81-49C3-578E-55F0-5735CAA94D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0"/>
          <a:stretch>
            <a:fillRect/>
          </a:stretch>
        </p:blipFill>
        <p:spPr>
          <a:xfrm>
            <a:off x="8017591" y="3743931"/>
            <a:ext cx="3746103" cy="26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F711-E1F6-8995-038B-2F38BEAF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>
            <a:extLst>
              <a:ext uri="{FF2B5EF4-FFF2-40B4-BE49-F238E27FC236}">
                <a16:creationId xmlns:a16="http://schemas.microsoft.com/office/drawing/2014/main" id="{35F2BCC6-DF48-4B25-DEFD-1CFD20C46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>
            <a:extLst>
              <a:ext uri="{FF2B5EF4-FFF2-40B4-BE49-F238E27FC236}">
                <a16:creationId xmlns:a16="http://schemas.microsoft.com/office/drawing/2014/main" id="{5D2BBD7B-9DBB-E79F-EC91-02824DF5D075}"/>
              </a:ext>
            </a:extLst>
          </p:cNvPr>
          <p:cNvSpPr/>
          <p:nvPr/>
        </p:nvSpPr>
        <p:spPr>
          <a:xfrm>
            <a:off x="0" y="7621"/>
            <a:ext cx="4150043" cy="757083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68E6138-0D2C-BDDA-7F2D-35393E328708}"/>
              </a:ext>
            </a:extLst>
          </p:cNvPr>
          <p:cNvSpPr txBox="1">
            <a:spLocks/>
          </p:cNvSpPr>
          <p:nvPr/>
        </p:nvSpPr>
        <p:spPr>
          <a:xfrm>
            <a:off x="9632039" y="6492875"/>
            <a:ext cx="2559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6160E8-C698-E923-48B7-0E94C50A288E}"/>
              </a:ext>
            </a:extLst>
          </p:cNvPr>
          <p:cNvSpPr>
            <a:spLocks noGrp="1"/>
          </p:cNvSpPr>
          <p:nvPr/>
        </p:nvSpPr>
        <p:spPr>
          <a:xfrm>
            <a:off x="0" y="134175"/>
            <a:ext cx="56302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endParaRPr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36A942D-D28C-1526-EE08-5BC508F1618C}"/>
              </a:ext>
            </a:extLst>
          </p:cNvPr>
          <p:cNvSpPr txBox="1"/>
          <p:nvPr/>
        </p:nvSpPr>
        <p:spPr>
          <a:xfrm>
            <a:off x="5231904" y="325354"/>
            <a:ext cx="3960440" cy="307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м. Яготин, вул. Привокзальна, 21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B126F007-8EC2-2917-57B0-0DC4D28A8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55557"/>
              </p:ext>
            </p:extLst>
          </p:nvPr>
        </p:nvGraphicFramePr>
        <p:xfrm>
          <a:off x="335360" y="875290"/>
          <a:ext cx="11521280" cy="560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78">
                  <a:extLst>
                    <a:ext uri="{9D8B030D-6E8A-4147-A177-3AD203B41FA5}">
                      <a16:colId xmlns:a16="http://schemas.microsoft.com/office/drawing/2014/main" val="3396737309"/>
                    </a:ext>
                  </a:extLst>
                </a:gridCol>
                <a:gridCol w="2625102">
                  <a:extLst>
                    <a:ext uri="{9D8B030D-6E8A-4147-A177-3AD203B41FA5}">
                      <a16:colId xmlns:a16="http://schemas.microsoft.com/office/drawing/2014/main" val="2593583216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792209587"/>
                    </a:ext>
                  </a:extLst>
                </a:gridCol>
                <a:gridCol w="2187584">
                  <a:extLst>
                    <a:ext uri="{9D8B030D-6E8A-4147-A177-3AD203B41FA5}">
                      <a16:colId xmlns:a16="http://schemas.microsoft.com/office/drawing/2014/main" val="1100268929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526240825"/>
                    </a:ext>
                  </a:extLst>
                </a:gridCol>
                <a:gridCol w="2773453">
                  <a:extLst>
                    <a:ext uri="{9D8B030D-6E8A-4147-A177-3AD203B41FA5}">
                      <a16:colId xmlns:a16="http://schemas.microsoft.com/office/drawing/2014/main" val="3757239937"/>
                    </a:ext>
                  </a:extLst>
                </a:gridCol>
                <a:gridCol w="362085">
                  <a:extLst>
                    <a:ext uri="{9D8B030D-6E8A-4147-A177-3AD203B41FA5}">
                      <a16:colId xmlns:a16="http://schemas.microsoft.com/office/drawing/2014/main" val="3165120067"/>
                    </a:ext>
                  </a:extLst>
                </a:gridCol>
                <a:gridCol w="2552182">
                  <a:extLst>
                    <a:ext uri="{9D8B030D-6E8A-4147-A177-3AD203B41FA5}">
                      <a16:colId xmlns:a16="http://schemas.microsoft.com/office/drawing/2014/main" val="3146648431"/>
                    </a:ext>
                  </a:extLst>
                </a:gridCol>
              </a:tblGrid>
              <a:tr h="628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extLst>
                  <a:ext uri="{0D108BD9-81ED-4DB2-BD59-A6C34878D82A}">
                    <a16:rowId xmlns:a16="http://schemas.microsoft.com/office/drawing/2014/main" val="2224896421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Бензоколонка 80;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ЯХ-00000017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 стрічковий 283;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03696169"/>
                  </a:ext>
                </a:extLst>
              </a:tr>
              <a:tr h="2956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Бензоколонка 81;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Бетономішалка 83;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ЯХ-00000018;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Копіювальний апарат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Gestetner MP 1900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ЯХ-00000036;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529052560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Пробовідбірник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RAKORAF 459;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Бикса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85;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ЯХ-00000019;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Косилка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КРВ -2 288;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011253573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Пробовідбірник 460;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Бикса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86;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ЯХ-00000020;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Котел опалювальний КГБ-100 292;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139002551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Автомат,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викл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ВА55-43/1600А 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Блок безперебійного живлення 87;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ЯХ-00000021;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Котел опалювальний КГБ-100 293;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837539818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Автомобілерозвантажувач 14;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Блок безперебійного живлення 88;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ЯХ-00000022;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Культиватор КПС-4 300;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328528659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Автомобілерозвантажувач 18;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Борона БДВ-3 90;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Електрообігрівач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UFO Star 3000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ЯХ-00000023;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Культиватор КФ-5,4 301;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050220552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Автомобілерозвантажувач УРБ 19;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Бункер відходів пилу 92;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Задвиж. реєч. ТЄЛ-15 69шт 188;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Лебідка 304;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81247842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Автомобілерозвантажувач УРБ 20;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Бункер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відходів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93 - 4 шт.;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Зарядний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випрям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УЗА 150 189;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Лебідка вагонна 305;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936230433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Автомобілерозвантажувач У 15 -УРАГ 28;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Бункер відходів пилу 94;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Зварювальний трансформатор 191;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Лебідка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маневрова 308;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946177099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Автонавантажувач мод.40814 32;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Бункер відходів пилу 95;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Зерноочист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компл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ЗАВ-40 203;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Ліфт пасажирський 320 кг 309;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693889268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Авторозвантажувач УРАГ-30 35;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Бункер відходів пилу 96;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ДСП-32 213;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Локально-обчислювальна мережа310;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412589024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Авторозвантажувач УРБ 36;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Вагонні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ваги ВЦ-150 т. 97;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ДСП-32 214;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Машина А-2 ХТЗБ 312;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288771226"/>
                  </a:ext>
                </a:extLst>
              </a:tr>
              <a:tr h="2956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Анодне заземлення 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ТДМ 10-20-2Г з кабелями (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газопро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43);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98;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ДСП-32 215;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Машина диспер. ЛЗ-08 313;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336743222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Апарат "Отрадент" 44;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(сушка ДСП-50) 99;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ДСП-32 ОТ-2 РОБ 216;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Машина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шелуш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ЛЗ-15 316;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035244605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уст. ЦОЛ-12 ( 6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) 55;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 100;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ДСП-50 218;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Металевий конус (силкорпус №1) 322;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059083530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ЦОЛ-4П 56;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ВНСН-11 101;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Зовнішній блок живлення АБ-12 ЯХ-00000040;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Мотокоса СОЛО 121 329;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941124614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ЦОЛ-4П ( 2 шт) 57;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ВО-5 102;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ИП-16 (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звар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апарат) 222;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Мотопила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STIHL MS230 330;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212763914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БУШ-500 58;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ВО-5 103;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Компресор ТСВ-06/12 247;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Мульчувач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МР-2,7 ЯХ-00000034;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64441680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БУШ-500 59;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ВЦП-5 109;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 л. ниж.гал.скл.№4 265;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Нагрівач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CLUB К-15 з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камін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332;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631003518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БУШ-500 60;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Вентилятор ВЦП-6 110;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 стрічковий ТБ-50 268;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 LP 50-125/132 (котельня) 333;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885315588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БЦШ-250 61;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Вентиляційна уст ПВУ 112;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ТБ-50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автоприйом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269;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 UPS 32-120 F (котельня) 334;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514660032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68;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Ваги ВЛР-200 127;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ТЛ-500 №1 271;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 UPS 40-120 F (котельня) 335;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65404932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69;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Водонагрівач ВЭП-600-2 138;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ТЛ-500 №2 272;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 UPS 40-120 F (котельня) 336;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700974783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Водороздавач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(бочка) 144;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ТЛ-500 №3 273;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 СВН-80 340;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852444750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71;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Ворохоочисник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ЗВ-50 146;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ТЛ-500 №4 274;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Насосний агрегат АСВН 341;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654026620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Випрямляч УЗА 147;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ТЛ-650 №10 275;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Насосний агрегат 342;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571972834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Діжа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Т-ХТ-2Д 330 л 172;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ТЛ-650 №5 276;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відходів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НЦ1/100 357;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320952819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Діжа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Т-ХТ-2Д 330 л 173;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ТЛ-650 №6 277;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заборна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358;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283111596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Діжа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Т-ХТ-2Д 330 л 174;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ТЛ-650 №7 278;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розвантажувальна 359;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637054347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76;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Детектор купюр 175;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ТЛ-650 №8 279;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НЦ-1/100 360;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829039192"/>
                  </a:ext>
                </a:extLst>
              </a:tr>
              <a:tr h="1612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Батарейна уст. БЦШ-350 77;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Дозатор води 178;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стрічковий</a:t>
                      </a:r>
                      <a:r>
                        <a:rPr lang="ru-RU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ТЛ-650 №9 280;</a:t>
                      </a:r>
                    </a:p>
                  </a:txBody>
                  <a:tcPr marL="72000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НЦ-1/100 361;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16914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DD577-DDFC-017C-69D0-C7E4B809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>
            <a:extLst>
              <a:ext uri="{FF2B5EF4-FFF2-40B4-BE49-F238E27FC236}">
                <a16:creationId xmlns:a16="http://schemas.microsoft.com/office/drawing/2014/main" id="{012A6F81-9384-86E2-5DB4-1E357A310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>
            <a:extLst>
              <a:ext uri="{FF2B5EF4-FFF2-40B4-BE49-F238E27FC236}">
                <a16:creationId xmlns:a16="http://schemas.microsoft.com/office/drawing/2014/main" id="{29E5466B-6813-4F51-147C-6103BDD5A403}"/>
              </a:ext>
            </a:extLst>
          </p:cNvPr>
          <p:cNvSpPr/>
          <p:nvPr/>
        </p:nvSpPr>
        <p:spPr>
          <a:xfrm>
            <a:off x="0" y="7621"/>
            <a:ext cx="4150043" cy="757083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F384C22-6614-AF2A-2E43-43EAA7ADF56C}"/>
              </a:ext>
            </a:extLst>
          </p:cNvPr>
          <p:cNvSpPr txBox="1">
            <a:spLocks/>
          </p:cNvSpPr>
          <p:nvPr/>
        </p:nvSpPr>
        <p:spPr>
          <a:xfrm>
            <a:off x="9632039" y="6492875"/>
            <a:ext cx="2559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1C3A3C2-1254-8924-6905-7C4707ACDB29}"/>
              </a:ext>
            </a:extLst>
          </p:cNvPr>
          <p:cNvSpPr>
            <a:spLocks noGrp="1"/>
          </p:cNvSpPr>
          <p:nvPr/>
        </p:nvSpPr>
        <p:spPr>
          <a:xfrm>
            <a:off x="0" y="134175"/>
            <a:ext cx="56302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endParaRPr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8C3EB33-ACCC-5DF2-896E-A00517A5C2DA}"/>
              </a:ext>
            </a:extLst>
          </p:cNvPr>
          <p:cNvSpPr txBox="1"/>
          <p:nvPr/>
        </p:nvSpPr>
        <p:spPr>
          <a:xfrm>
            <a:off x="5231904" y="325354"/>
            <a:ext cx="3960440" cy="307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м. Яготин, вул. Привокзальна, 21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988061BD-577F-89CA-7CA1-DAAAE8642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89777"/>
              </p:ext>
            </p:extLst>
          </p:nvPr>
        </p:nvGraphicFramePr>
        <p:xfrm>
          <a:off x="335360" y="875291"/>
          <a:ext cx="11521282" cy="569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78">
                  <a:extLst>
                    <a:ext uri="{9D8B030D-6E8A-4147-A177-3AD203B41FA5}">
                      <a16:colId xmlns:a16="http://schemas.microsoft.com/office/drawing/2014/main" val="3396737309"/>
                    </a:ext>
                  </a:extLst>
                </a:gridCol>
                <a:gridCol w="2260504">
                  <a:extLst>
                    <a:ext uri="{9D8B030D-6E8A-4147-A177-3AD203B41FA5}">
                      <a16:colId xmlns:a16="http://schemas.microsoft.com/office/drawing/2014/main" val="2593583216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792209587"/>
                    </a:ext>
                  </a:extLst>
                </a:gridCol>
                <a:gridCol w="2552182">
                  <a:extLst>
                    <a:ext uri="{9D8B030D-6E8A-4147-A177-3AD203B41FA5}">
                      <a16:colId xmlns:a16="http://schemas.microsoft.com/office/drawing/2014/main" val="1100268929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526240825"/>
                    </a:ext>
                  </a:extLst>
                </a:gridCol>
                <a:gridCol w="2698022">
                  <a:extLst>
                    <a:ext uri="{9D8B030D-6E8A-4147-A177-3AD203B41FA5}">
                      <a16:colId xmlns:a16="http://schemas.microsoft.com/office/drawing/2014/main" val="3757239937"/>
                    </a:ext>
                  </a:extLst>
                </a:gridCol>
                <a:gridCol w="291678">
                  <a:extLst>
                    <a:ext uri="{9D8B030D-6E8A-4147-A177-3AD203B41FA5}">
                      <a16:colId xmlns:a16="http://schemas.microsoft.com/office/drawing/2014/main" val="3165120067"/>
                    </a:ext>
                  </a:extLst>
                </a:gridCol>
                <a:gridCol w="2698022">
                  <a:extLst>
                    <a:ext uri="{9D8B030D-6E8A-4147-A177-3AD203B41FA5}">
                      <a16:colId xmlns:a16="http://schemas.microsoft.com/office/drawing/2014/main" val="3146648431"/>
                    </a:ext>
                  </a:extLst>
                </a:gridCol>
              </a:tblGrid>
              <a:tr h="149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1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b"/>
                </a:tc>
                <a:extLst>
                  <a:ext uri="{0D108BD9-81ED-4DB2-BD59-A6C34878D82A}">
                    <a16:rowId xmlns:a16="http://schemas.microsoft.com/office/drawing/2014/main" val="2224896421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НЦ-1/100 362;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Розкидач 472;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ск.№7 600;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Ел. шафа ЭШ-27/380 711;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403696169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НЦ-1/100 363;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Розстоєчна шафа 474;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ск.№3 601;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Аналізатор "Спектран-119" 42;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529052560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НЦ-1/100 364;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Розстоєчна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шафа 475;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ск.№5 602;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Ваги БС 2020 121;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011253573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НЦ-1/100 365;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Самоподавач ШСМ-1 484;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ск.№6 603;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Вимірювач вологості зерна "Дніпро ЗК" ЯХ-00000032;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4139002551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стрічкова НЦ1-2 х20 366;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Зварювальний апарат ТДЕ-251 487;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лен. УТБ-50 604;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Ваги Scout SPU 202 (200г/0,01 г) лаборатор. 129;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837539818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НЦ-1/100 369;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Сепаратор БЦС 494;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лен. УТБ-50 605;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Вологомір ПДЗ-20Д 131;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328528659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НЦ-1/100 370;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Сепаратор БЦС-100 495;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лен. УТБ-50 606;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Вологомір ЦВЗ-З 132;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4050220552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НЦ-100 371;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Сепаратор БЦС-50 496;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ТБ-50 (поточна) 609;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Водонагрівач САОС-400 139;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81247842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НЦ-100 372;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Сепаратор Р-8 УЦС-1 497;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ТБ-50 (поточна) 610;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Датчик тиску МІДА-ДА-0,6МПа (ГРП) 155;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936230433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НЦ-100 373;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Сервер HP ML150G5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PowerMust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1400 USB 499;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ТБ-50 (поточна) 611;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Дистилятор водяний ( С.-Петербург) ДЭ-4 177;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946177099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НЦ-100 х 2 374;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Сіялка 501;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ТПШ-3 м. 612;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Електрокамінка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182;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693889268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НЦ-175 376;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кондиціювання 506;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УТБ-50 (суш.ДСП-32) 613;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ИК-аналізатор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Спектран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-ИТ 221;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412589024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НЦ-175 377;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Системний блок ПЭВМ 507;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ц. ТСЦ-100/25 з.д. прийом 614;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Млин ЛМЦ-1М 317;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288771226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НЦ-175 378;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Скальператор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А1Б320 508;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ланцюговий 615;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Млин ЛТМ-1 318;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336743222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НЦ-50 380;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Станок деревообробний 522;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Транспортерний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мос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№4,11616;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Млин ЛМЦ-1 М (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 319;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035244605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НЦ-50 381;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Станок стругальний 523;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ТСЦ-100/25 617;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Пилосос Садовий ЯХ-00000001;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059083530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НЦ-50 382;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Станок токарний КА-280 524;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Трансформатор 3 фази 618;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Прес лабораторний ПРОМ-1 ЯХ-00000043;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941124614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НЦ-50 383;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Станція телефонна автомат. міні АТС 525;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Трансформатор 3 фази 619;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Прибор РКБ-4 441;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4212763914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Обприскувач ОП-2000 160-18 388;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Стерилізатор 526;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Тример OLEO-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Mac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753Т 622;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Прилад ПЧП-3 448;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64441680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Відпуск,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устр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 ж/д 396;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Візок розвантажувальний 549 - 3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Труба поворотна 3 шт. 623;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Промисловий газовий лічильник G 25 ДУ 40 УЗ. I 1:65 461;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2631003518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Перетворювач станції катод. захисту ПСКЗ-1,2 (газоп 400) 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Тісторозділювач 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562;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Універ.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вентил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стан 626;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Зварювальний апарат ТДЭ251 485;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885315588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Плуг 4/35 418;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Токарно-шліфувальний станок 564;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УС-02 К-5 630;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ПЗ заготівлі 402;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514660032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Плуг ПЛН-3-35 з передплужником 420;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мост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ж/д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отп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елев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567;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Факс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Panasonic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633;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Площадка ППР-7 416;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65404932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Навантажувач КШП-6 424;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Тракторний причеп 576;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Циклон ЦОЛ-1,2; 4,5 ( 5шт) 660;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автоматизації ф36 422;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700974783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Навантажувач КШП-6 425;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Транс, стріч, для відходів 588;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Циклон ЦОЛ-6 661;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хлібоприймальної діяльності 423;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852444750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Навантажувач КШП-6 426;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Транс, стріч.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галереї 589;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Циклон ЦОЛ-6 662;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Прохід,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галерея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№4 463;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3654026620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Навантажувач ТМ-1 427;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Транс. стріч.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№2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галереї 590;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Циклон ЦОЛ-6 663;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мост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отп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з/д 592;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571972834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Принтер матричний ЯХ-00000044;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CTJ1-50 595;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Шліфмотор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702;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Частина моста мет. к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силкор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668;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320952819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Просіювач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муки 462;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ск.№3 596;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Щит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розпод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панелей 703;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Щітка ОУ 10,000 (до трактора ) 704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:a16="http://schemas.microsoft.com/office/drawing/2014/main" val="1283111596"/>
                  </a:ext>
                </a:extLst>
              </a:tr>
              <a:tr h="1252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Пункт обліку ПРГ-01 (поточна) 465;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.№ 4 597;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Ел. шафа ЭШ-27/380 708;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uk-UA" sz="900" b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uk-UA" sz="9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3637054347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Пункт пожеж. контроля ППС-ЗМ-10 променів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Ех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466;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.№ 5 598;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Ел. шафа ЭШ-27/380 709;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uk-UA" sz="9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uk-UA" sz="9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3829039192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Пункт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шафний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ПГШ-01-01-02 №32 (поточна) 467;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Транспортер л.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9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</a:t>
                      </a: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.№ 6 599;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9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Ел. шафа ЭШ-27/380 710;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uk-UA" sz="900" b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uk-UA" sz="9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16914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9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Контакти: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uk-UA" dirty="0"/>
              <a:t>Євгенія Коротких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9376" y="2644448"/>
            <a:ext cx="4310470" cy="712543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uk-UA" dirty="0"/>
              <a:t>Головний спеціаліст </a:t>
            </a:r>
          </a:p>
          <a:p>
            <a:pPr>
              <a:lnSpc>
                <a:spcPct val="50000"/>
              </a:lnSpc>
            </a:pPr>
            <a:r>
              <a:rPr lang="uk-UA" dirty="0"/>
              <a:t>Управління реалізації активів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+38 (050) 432-79-42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banksale@eximb.com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40DA2E74DC2A4EA0787ABE78F9B7F0" ma:contentTypeVersion="15" ma:contentTypeDescription="Create a new document." ma:contentTypeScope="" ma:versionID="01a1963abc335506b9356f346b0bff76">
  <xsd:schema xmlns:xsd="http://www.w3.org/2001/XMLSchema" xmlns:xs="http://www.w3.org/2001/XMLSchema" xmlns:p="http://schemas.microsoft.com/office/2006/metadata/properties" xmlns:ns3="dc32f56a-d8ba-4a90-a96c-f4103e1575b4" xmlns:ns4="3a62623a-ffb7-48ac-9a7b-5166a7dc7bcb" targetNamespace="http://schemas.microsoft.com/office/2006/metadata/properties" ma:root="true" ma:fieldsID="b6dbb543877ec54911743a16f7b5d05c" ns3:_="" ns4:_="">
    <xsd:import namespace="dc32f56a-d8ba-4a90-a96c-f4103e1575b4"/>
    <xsd:import namespace="3a62623a-ffb7-48ac-9a7b-5166a7dc7b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2f56a-d8ba-4a90-a96c-f4103e1575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623a-ffb7-48ac-9a7b-5166a7dc7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32f56a-d8ba-4a90-a96c-f4103e1575b4" xsi:nil="true"/>
  </documentManagement>
</p:properties>
</file>

<file path=customXml/itemProps1.xml><?xml version="1.0" encoding="utf-8"?>
<ds:datastoreItem xmlns:ds="http://schemas.openxmlformats.org/officeDocument/2006/customXml" ds:itemID="{D7B2CC10-2FFC-4A63-B8F7-BC28A13BE8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7246C-81D8-4F67-ADAB-84A8BFDD1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2f56a-d8ba-4a90-a96c-f4103e1575b4"/>
    <ds:schemaRef ds:uri="3a62623a-ffb7-48ac-9a7b-5166a7dc7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AEC253-5925-4279-89AD-7DF7B9933B9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a62623a-ffb7-48ac-9a7b-5166a7dc7bcb"/>
    <ds:schemaRef ds:uri="dc32f56a-d8ba-4a90-a96c-f4103e1575b4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aebc165-46b7-4fdf-ae88-da9a4a0fb142}" enabled="0" method="" siteId="{8aebc165-46b7-4fdf-ae88-da9a4a0fb14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2527</Words>
  <Application>Microsoft Office PowerPoint</Application>
  <PresentationFormat>Широкий екран</PresentationFormat>
  <Paragraphs>612</Paragraphs>
  <Slides>7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Office Theme</vt:lpstr>
      <vt:lpstr>1_Office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Контакти:</vt:lpstr>
    </vt:vector>
  </TitlesOfParts>
  <Company>UKREXIMBANK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Майновий комплекс ХПП Київська обл., м. Яготин, вул. Привокзальна, 21</dc:title>
  <dc:creator>install</dc:creator>
  <cp:lastModifiedBy>Євгенія Коротких</cp:lastModifiedBy>
  <cp:revision>274</cp:revision>
  <dcterms:created xsi:type="dcterms:W3CDTF">2020-05-15T13:13:00Z</dcterms:created>
  <dcterms:modified xsi:type="dcterms:W3CDTF">2025-09-04T13:29:59Z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AF757722CF214E62AC0A35F249A926F7_13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0x0101006340DA2E74DC2A4EA0787ABE78F9B7F0</vt:lpwstr>
  </property>
</Properties>
</file>