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11"/>
  </p:notesMasterIdLst>
  <p:sldIdLst>
    <p:sldId id="371" r:id="rId6"/>
    <p:sldId id="442" r:id="rId7"/>
    <p:sldId id="441" r:id="rId8"/>
    <p:sldId id="445" r:id="rId9"/>
    <p:sldId id="43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  <p15:guide id="4" pos="392" userDrawn="1">
          <p15:clr>
            <a:srgbClr val="A4A3A4"/>
          </p15:clr>
        </p15:guide>
        <p15:guide id="5" orient="horz" pos="3702" userDrawn="1">
          <p15:clr>
            <a:srgbClr val="A4A3A4"/>
          </p15:clr>
        </p15:guide>
        <p15:guide id="6" pos="2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BE"/>
    <a:srgbClr val="FFFFFF"/>
    <a:srgbClr val="03198A"/>
    <a:srgbClr val="E5EEF2"/>
    <a:srgbClr val="E3EAF8"/>
    <a:srgbClr val="7FD3FE"/>
    <a:srgbClr val="04066A"/>
    <a:srgbClr val="3909B1"/>
    <a:srgbClr val="215898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36B24-5E05-446D-BA7B-6A58E109D0BB}" v="100" dt="2024-07-02T11:33:38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57" autoAdjust="0"/>
  </p:normalViewPr>
  <p:slideViewPr>
    <p:cSldViewPr showGuides="1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  <p:guide orient="horz" pos="2159"/>
        <p:guide pos="392"/>
        <p:guide orient="horz" pos="3702"/>
        <p:guide pos="2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B38B-DCEB-4CA8-8B75-D593D328DF39}" type="datetimeFigureOut">
              <a:rPr lang="ru-RU" smtClean="0"/>
              <a:t>04.09.2025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24AC-9044-43B4-B15A-408193808FAF}" type="slidenum">
              <a:rPr lang="ru-RU" smtClean="0"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50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1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51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C24AC-9044-43B4-B15A-408193808FA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.svg"/><Relationship Id="rId1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  <p:sp>
        <p:nvSpPr>
          <p:cNvPr id="14" name="Rectangles 13"/>
          <p:cNvSpPr/>
          <p:nvPr userDrawn="1"/>
        </p:nvSpPr>
        <p:spPr>
          <a:xfrm>
            <a:off x="434975" y="3357245"/>
            <a:ext cx="7245350" cy="2808605"/>
          </a:xfrm>
          <a:prstGeom prst="rect">
            <a:avLst/>
          </a:prstGeom>
          <a:solidFill>
            <a:srgbClr val="03198A"/>
          </a:solidFill>
          <a:ln w="38100">
            <a:solidFill>
              <a:srgbClr val="7FD3F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8885" y="5158105"/>
            <a:ext cx="1511300" cy="1026795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476885"/>
            <a:ext cx="407670" cy="1007110"/>
          </a:xfrm>
          <a:custGeom>
            <a:avLst/>
            <a:gdLst>
              <a:gd name="adj" fmla="val 933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2" h="1586">
                <a:moveTo>
                  <a:pt x="0" y="0"/>
                </a:moveTo>
                <a:lnTo>
                  <a:pt x="494" y="0"/>
                </a:lnTo>
                <a:cubicBezTo>
                  <a:pt x="576" y="0"/>
                  <a:pt x="642" y="66"/>
                  <a:pt x="642" y="148"/>
                </a:cubicBezTo>
                <a:lnTo>
                  <a:pt x="642" y="1438"/>
                </a:lnTo>
                <a:cubicBezTo>
                  <a:pt x="642" y="1520"/>
                  <a:pt x="576" y="1586"/>
                  <a:pt x="494" y="1586"/>
                </a:cubicBezTo>
                <a:lnTo>
                  <a:pt x="0" y="1586"/>
                </a:lnTo>
                <a:lnTo>
                  <a:pt x="0" y="0"/>
                </a:lnTo>
                <a:close/>
              </a:path>
            </a:pathLst>
          </a:custGeom>
          <a:solidFill>
            <a:srgbClr val="7FD3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960" y="3557905"/>
            <a:ext cx="6709410" cy="2387600"/>
          </a:xfrm>
        </p:spPr>
        <p:txBody>
          <a:bodyPr anchor="t" anchorCtr="0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60" y="2421255"/>
            <a:ext cx="5031105" cy="872490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rgbClr val="7FD3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23774" y="465573"/>
            <a:ext cx="1728191" cy="1163227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7FD3FE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дата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57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367808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76739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76740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8391325" y="4221088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00256" y="1573212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400257" y="3597275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6636619" y="2852936"/>
            <a:ext cx="5256758" cy="295232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56364" y="1975892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456364" y="2839790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632781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564904"/>
            <a:ext cx="11232628" cy="325128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475" y="1813223"/>
            <a:ext cx="1511300" cy="1026795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476885"/>
            <a:ext cx="407670" cy="1007110"/>
          </a:xfrm>
          <a:custGeom>
            <a:avLst/>
            <a:gdLst>
              <a:gd name="adj" fmla="val 933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2" h="1586">
                <a:moveTo>
                  <a:pt x="0" y="0"/>
                </a:moveTo>
                <a:lnTo>
                  <a:pt x="494" y="0"/>
                </a:lnTo>
                <a:cubicBezTo>
                  <a:pt x="576" y="0"/>
                  <a:pt x="642" y="66"/>
                  <a:pt x="642" y="148"/>
                </a:cubicBezTo>
                <a:lnTo>
                  <a:pt x="642" y="1438"/>
                </a:lnTo>
                <a:cubicBezTo>
                  <a:pt x="642" y="1520"/>
                  <a:pt x="576" y="1586"/>
                  <a:pt x="494" y="1586"/>
                </a:cubicBezTo>
                <a:lnTo>
                  <a:pt x="0" y="1586"/>
                </a:lnTo>
                <a:lnTo>
                  <a:pt x="0" y="0"/>
                </a:lnTo>
                <a:close/>
              </a:path>
            </a:pathLst>
          </a:custGeom>
          <a:solidFill>
            <a:srgbClr val="7FD3F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960" y="4058138"/>
            <a:ext cx="5832088" cy="1548711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</a:t>
            </a:r>
            <a:br>
              <a:rPr lang="uk-UA" dirty="0"/>
            </a:br>
            <a:r>
              <a:rPr lang="en-US" dirty="0"/>
              <a:t>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960" y="2877264"/>
            <a:ext cx="5031105" cy="872490"/>
          </a:xfrm>
        </p:spPr>
        <p:txBody>
          <a:bodyPr anchor="b" anchorCtr="0"/>
          <a:lstStyle>
            <a:lvl1pPr marL="0" indent="0" algn="l">
              <a:buNone/>
              <a:defRPr sz="2400" b="1">
                <a:solidFill>
                  <a:srgbClr val="7FD3F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9376" y="577387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rgbClr val="7FD3FE"/>
                </a:solidFill>
              </a:defRPr>
            </a:lvl1pPr>
          </a:lstStyle>
          <a:p>
            <a:pPr lvl="0"/>
            <a:r>
              <a:rPr lang="uk-UA" dirty="0"/>
              <a:t>Ім’я Прізвище</a:t>
            </a:r>
            <a:endParaRPr lang="ru-RU" dirty="0"/>
          </a:p>
        </p:txBody>
      </p:sp>
      <p:pic>
        <p:nvPicPr>
          <p:cNvPr id="10" name="Рисунок 9" descr="Зображення, що містить векторна графіка&#10;&#10;Опис створено автоматично"/>
          <p:cNvPicPr>
            <a:picLocks noChangeAspect="1"/>
          </p:cNvPicPr>
          <p:nvPr userDrawn="1"/>
        </p:nvPicPr>
        <p:blipFill rotWithShape="1">
          <a:blip r:embed="rId5"/>
          <a:srcRect l="-156" t="56804" r="30469" b="-3249"/>
          <a:stretch>
            <a:fillRect/>
          </a:stretch>
        </p:blipFill>
        <p:spPr>
          <a:xfrm>
            <a:off x="3650284" y="0"/>
            <a:ext cx="8541716" cy="5071453"/>
          </a:xfrm>
          <a:prstGeom prst="rect">
            <a:avLst/>
          </a:prstGeom>
        </p:spPr>
      </p:pic>
      <p:sp>
        <p:nvSpPr>
          <p:cNvPr id="11" name="Freeform 3"/>
          <p:cNvSpPr/>
          <p:nvPr userDrawn="1"/>
        </p:nvSpPr>
        <p:spPr>
          <a:xfrm>
            <a:off x="623392" y="3897433"/>
            <a:ext cx="5910338" cy="1729347"/>
          </a:xfrm>
          <a:custGeom>
            <a:avLst/>
            <a:gdLst>
              <a:gd name="connsiteX0" fmla="*/ 0 w 10000"/>
              <a:gd name="connsiteY0" fmla="*/ 0 h 10000"/>
              <a:gd name="connsiteX1" fmla="*/ 4653 w 10000"/>
              <a:gd name="connsiteY1" fmla="*/ 0 h 10000"/>
              <a:gd name="connsiteX2" fmla="*/ 4653 w 10000"/>
              <a:gd name="connsiteY2" fmla="*/ 2688 h 10000"/>
              <a:gd name="connsiteX3" fmla="*/ 10000 w 10000"/>
              <a:gd name="connsiteY3" fmla="*/ 2688 h 10000"/>
              <a:gd name="connsiteX4" fmla="*/ 6714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4970 h 10000"/>
              <a:gd name="connsiteX7" fmla="*/ 0 w 10000"/>
              <a:gd name="connsiteY7" fmla="*/ 2688 h 10000"/>
              <a:gd name="connsiteX8" fmla="*/ 0 w 10000"/>
              <a:gd name="connsiteY8" fmla="*/ 0 h 10000"/>
              <a:gd name="connsiteX0-1" fmla="*/ 0 w 6714"/>
              <a:gd name="connsiteY0-2" fmla="*/ 0 h 10000"/>
              <a:gd name="connsiteX1-3" fmla="*/ 4653 w 6714"/>
              <a:gd name="connsiteY1-4" fmla="*/ 0 h 10000"/>
              <a:gd name="connsiteX2-5" fmla="*/ 4653 w 6714"/>
              <a:gd name="connsiteY2-6" fmla="*/ 2688 h 10000"/>
              <a:gd name="connsiteX3-7" fmla="*/ 6701 w 6714"/>
              <a:gd name="connsiteY3-8" fmla="*/ 2670 h 10000"/>
              <a:gd name="connsiteX4-9" fmla="*/ 6714 w 6714"/>
              <a:gd name="connsiteY4-10" fmla="*/ 10000 h 10000"/>
              <a:gd name="connsiteX5-11" fmla="*/ 0 w 6714"/>
              <a:gd name="connsiteY5-12" fmla="*/ 10000 h 10000"/>
              <a:gd name="connsiteX6-13" fmla="*/ 0 w 6714"/>
              <a:gd name="connsiteY6-14" fmla="*/ 4970 h 10000"/>
              <a:gd name="connsiteX7-15" fmla="*/ 0 w 6714"/>
              <a:gd name="connsiteY7-16" fmla="*/ 2688 h 10000"/>
              <a:gd name="connsiteX8-17" fmla="*/ 0 w 6714"/>
              <a:gd name="connsiteY8-18" fmla="*/ 0 h 10000"/>
              <a:gd name="connsiteX0-19" fmla="*/ 0 w 10000"/>
              <a:gd name="connsiteY0-20" fmla="*/ 0 h 10000"/>
              <a:gd name="connsiteX1-21" fmla="*/ 6930 w 10000"/>
              <a:gd name="connsiteY1-22" fmla="*/ 0 h 10000"/>
              <a:gd name="connsiteX2-23" fmla="*/ 6930 w 10000"/>
              <a:gd name="connsiteY2-24" fmla="*/ 2688 h 10000"/>
              <a:gd name="connsiteX3-25" fmla="*/ 9981 w 10000"/>
              <a:gd name="connsiteY3-26" fmla="*/ 2670 h 10000"/>
              <a:gd name="connsiteX4-27" fmla="*/ 10000 w 10000"/>
              <a:gd name="connsiteY4-28" fmla="*/ 10000 h 10000"/>
              <a:gd name="connsiteX5-29" fmla="*/ 14 w 10000"/>
              <a:gd name="connsiteY5-30" fmla="*/ 7887 h 10000"/>
              <a:gd name="connsiteX6-31" fmla="*/ 0 w 10000"/>
              <a:gd name="connsiteY6-32" fmla="*/ 4970 h 10000"/>
              <a:gd name="connsiteX7-33" fmla="*/ 0 w 10000"/>
              <a:gd name="connsiteY7-34" fmla="*/ 2688 h 10000"/>
              <a:gd name="connsiteX8-35" fmla="*/ 0 w 10000"/>
              <a:gd name="connsiteY8-36" fmla="*/ 0 h 10000"/>
              <a:gd name="connsiteX0-37" fmla="*/ 0 w 10000"/>
              <a:gd name="connsiteY0-38" fmla="*/ 0 h 7887"/>
              <a:gd name="connsiteX1-39" fmla="*/ 6930 w 10000"/>
              <a:gd name="connsiteY1-40" fmla="*/ 0 h 7887"/>
              <a:gd name="connsiteX2-41" fmla="*/ 6930 w 10000"/>
              <a:gd name="connsiteY2-42" fmla="*/ 2688 h 7887"/>
              <a:gd name="connsiteX3-43" fmla="*/ 9981 w 10000"/>
              <a:gd name="connsiteY3-44" fmla="*/ 2670 h 7887"/>
              <a:gd name="connsiteX4-45" fmla="*/ 10000 w 10000"/>
              <a:gd name="connsiteY4-46" fmla="*/ 7832 h 7887"/>
              <a:gd name="connsiteX5-47" fmla="*/ 14 w 10000"/>
              <a:gd name="connsiteY5-48" fmla="*/ 7887 h 7887"/>
              <a:gd name="connsiteX6-49" fmla="*/ 0 w 10000"/>
              <a:gd name="connsiteY6-50" fmla="*/ 4970 h 7887"/>
              <a:gd name="connsiteX7-51" fmla="*/ 0 w 10000"/>
              <a:gd name="connsiteY7-52" fmla="*/ 2688 h 7887"/>
              <a:gd name="connsiteX8-53" fmla="*/ 0 w 10000"/>
              <a:gd name="connsiteY8-54" fmla="*/ 0 h 78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7887">
                <a:moveTo>
                  <a:pt x="0" y="0"/>
                </a:moveTo>
                <a:lnTo>
                  <a:pt x="6930" y="0"/>
                </a:lnTo>
                <a:lnTo>
                  <a:pt x="6930" y="2688"/>
                </a:lnTo>
                <a:lnTo>
                  <a:pt x="9981" y="2670"/>
                </a:lnTo>
                <a:cubicBezTo>
                  <a:pt x="9987" y="5113"/>
                  <a:pt x="9994" y="5389"/>
                  <a:pt x="10000" y="7832"/>
                </a:cubicBezTo>
                <a:lnTo>
                  <a:pt x="14" y="7887"/>
                </a:lnTo>
                <a:cubicBezTo>
                  <a:pt x="9" y="6915"/>
                  <a:pt x="5" y="5942"/>
                  <a:pt x="0" y="4970"/>
                </a:cubicBezTo>
                <a:lnTo>
                  <a:pt x="0" y="268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7FD3F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79376" y="1042002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rgbClr val="7FD3FE"/>
                </a:solidFill>
              </a:defRPr>
            </a:lvl1pPr>
          </a:lstStyle>
          <a:p>
            <a:pPr lvl="0"/>
            <a:r>
              <a:rPr lang="uk-UA" dirty="0"/>
              <a:t>Посада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88475" y="1813223"/>
            <a:ext cx="1511300" cy="1026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407" y="604357"/>
            <a:ext cx="5832088" cy="1384484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ru-RU" dirty="0" err="1"/>
              <a:t>Запрошу</a:t>
            </a:r>
            <a:r>
              <a:rPr lang="uk-UA" altLang="ru-RU" dirty="0" err="1"/>
              <a:t>є</a:t>
            </a:r>
            <a:r>
              <a:rPr lang="ru-RU" dirty="0" err="1"/>
              <a:t>мо</a:t>
            </a:r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співпрац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79376" y="2179834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Ім’я Прізвище</a:t>
            </a:r>
            <a:endParaRPr lang="ru-RU" dirty="0"/>
          </a:p>
        </p:txBody>
      </p:sp>
      <p:pic>
        <p:nvPicPr>
          <p:cNvPr id="10" name="Рисунок 9" descr="Зображення, що містить векторна графіка&#10;&#10;Опис створено автоматично"/>
          <p:cNvPicPr>
            <a:picLocks noChangeAspect="1"/>
          </p:cNvPicPr>
          <p:nvPr userDrawn="1"/>
        </p:nvPicPr>
        <p:blipFill rotWithShape="1">
          <a:blip r:embed="rId5"/>
          <a:srcRect l="-156" t="56804" r="30469" b="-3249"/>
          <a:stretch>
            <a:fillRect/>
          </a:stretch>
        </p:blipFill>
        <p:spPr>
          <a:xfrm>
            <a:off x="3650284" y="0"/>
            <a:ext cx="8541716" cy="5071453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79376" y="2644449"/>
            <a:ext cx="3960440" cy="44278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Посада</a:t>
            </a:r>
            <a:endParaRPr lang="ru-RU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51384" y="1988840"/>
            <a:ext cx="335153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Graphic 6" descr="email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384" y="3881147"/>
            <a:ext cx="222250" cy="159385"/>
          </a:xfrm>
          <a:prstGeom prst="rect">
            <a:avLst/>
          </a:prstGeom>
        </p:spPr>
      </p:pic>
      <p:pic>
        <p:nvPicPr>
          <p:cNvPr id="13" name="Graphic 12" descr="call-black-auricular-interface-symbol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6624" y="3557453"/>
            <a:ext cx="192405" cy="192405"/>
          </a:xfrm>
          <a:prstGeom prst="rect">
            <a:avLst/>
          </a:prstGeom>
        </p:spPr>
      </p:pic>
      <p:sp>
        <p:nvSpPr>
          <p:cNvPr id="14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829406" y="3501008"/>
            <a:ext cx="3960440" cy="26976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dirty="0"/>
              <a:t>+380 (00) 000-00-00</a:t>
            </a:r>
            <a:endParaRPr lang="ru-RU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29406" y="3825958"/>
            <a:ext cx="3960440" cy="26976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name@eximb.com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79976" y="2654644"/>
            <a:ext cx="5832088" cy="1548711"/>
          </a:xfrm>
        </p:spPr>
        <p:txBody>
          <a:bodyPr anchor="t" anchorCtr="0">
            <a:normAutofit/>
          </a:bodyPr>
          <a:lstStyle>
            <a:lvl1pPr algn="l">
              <a:defRPr sz="4800"/>
            </a:lvl1pPr>
          </a:lstStyle>
          <a:p>
            <a:r>
              <a:rPr lang="uk-UA" dirty="0"/>
              <a:t>Назва нового</a:t>
            </a:r>
            <a:br>
              <a:rPr lang="uk-UA" dirty="0"/>
            </a:br>
            <a:r>
              <a:rPr lang="uk-UA" dirty="0"/>
              <a:t>розділу</a:t>
            </a:r>
            <a:endParaRPr lang="ru-RU" dirty="0"/>
          </a:p>
        </p:txBody>
      </p:sp>
      <p:pic>
        <p:nvPicPr>
          <p:cNvPr id="4" name="Picture 3" descr="HR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5560" y="1844824"/>
            <a:ext cx="2893695" cy="2999105"/>
          </a:xfrm>
          <a:prstGeom prst="rect">
            <a:avLst/>
          </a:prstGeom>
        </p:spPr>
      </p:pic>
      <p:pic>
        <p:nvPicPr>
          <p:cNvPr id="7" name="Picture 6" descr="DLR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7285" y="797709"/>
            <a:ext cx="2640330" cy="2472055"/>
          </a:xfrm>
          <a:prstGeom prst="rect">
            <a:avLst/>
          </a:prstGeom>
        </p:spPr>
      </p:pic>
      <p:pic>
        <p:nvPicPr>
          <p:cNvPr id="13" name="Picture 12" descr="EUR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9360" y="3097044"/>
            <a:ext cx="2541270" cy="257619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33"/>
          <p:cNvSpPr/>
          <p:nvPr userDrawn="1"/>
        </p:nvSpPr>
        <p:spPr>
          <a:xfrm>
            <a:off x="3646170" y="-2857"/>
            <a:ext cx="4899660" cy="22123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 userDrawn="1"/>
        </p:nvSpPr>
        <p:spPr>
          <a:xfrm>
            <a:off x="4508500" y="96838"/>
            <a:ext cx="3107690" cy="1333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ЧОМУ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6150" y="4628833"/>
            <a:ext cx="0" cy="2232025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 descr="Logo_Exim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142" y="2564904"/>
            <a:ext cx="2375715" cy="161622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Freeform 6"/>
          <p:cNvSpPr/>
          <p:nvPr userDrawn="1"/>
        </p:nvSpPr>
        <p:spPr>
          <a:xfrm>
            <a:off x="3659506" y="-6985"/>
            <a:ext cx="4951730" cy="22358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155" y="405130"/>
            <a:ext cx="1709420" cy="1163320"/>
          </a:xfrm>
          <a:prstGeom prst="rect">
            <a:avLst/>
          </a:prstGeom>
        </p:spPr>
      </p:pic>
      <p:sp>
        <p:nvSpPr>
          <p:cNvPr id="11" name="Text Box 10"/>
          <p:cNvSpPr txBox="1"/>
          <p:nvPr userDrawn="1"/>
        </p:nvSpPr>
        <p:spPr>
          <a:xfrm>
            <a:off x="242570" y="4137660"/>
            <a:ext cx="33959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НАЙБІЛЬШИЙ державний інвестиційний</a:t>
            </a:r>
            <a:b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корпоративний банк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5295" y="2236990"/>
            <a:ext cx="2987675" cy="1655556"/>
            <a:chOff x="252" y="3995"/>
            <a:chExt cx="4705" cy="2607"/>
          </a:xfrm>
        </p:grpSpPr>
        <p:sp>
          <p:nvSpPr>
            <p:cNvPr id="16" name="Rectangles 15"/>
            <p:cNvSpPr/>
            <p:nvPr/>
          </p:nvSpPr>
          <p:spPr>
            <a:xfrm>
              <a:off x="1736" y="5310"/>
              <a:ext cx="1840" cy="470"/>
            </a:xfrm>
            <a:prstGeom prst="rect">
              <a:avLst/>
            </a:prstGeom>
            <a:solidFill>
              <a:srgbClr val="004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98"/>
            <p:cNvSpPr txBox="1"/>
            <p:nvPr/>
          </p:nvSpPr>
          <p:spPr>
            <a:xfrm>
              <a:off x="252" y="5772"/>
              <a:ext cx="4705" cy="8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32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ОБСЯГОМ</a:t>
              </a:r>
              <a:endParaRPr kumimoji="0" lang="en-US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33"/>
            <p:cNvSpPr txBox="1"/>
            <p:nvPr/>
          </p:nvSpPr>
          <p:spPr>
            <a:xfrm>
              <a:off x="1840" y="3995"/>
              <a:ext cx="1843" cy="13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#1</a:t>
              </a: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 flipV="1">
            <a:off x="3952875" y="2305685"/>
            <a:ext cx="0" cy="4164330"/>
          </a:xfrm>
          <a:prstGeom prst="line">
            <a:avLst/>
          </a:prstGeom>
          <a:ln w="19050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3972560" y="2236990"/>
            <a:ext cx="3724910" cy="1706245"/>
            <a:chOff x="-462" y="4028"/>
            <a:chExt cx="5866" cy="2687"/>
          </a:xfrm>
        </p:grpSpPr>
        <p:sp>
          <p:nvSpPr>
            <p:cNvPr id="27" name="Rectangles 15"/>
            <p:cNvSpPr/>
            <p:nvPr/>
          </p:nvSpPr>
          <p:spPr>
            <a:xfrm>
              <a:off x="1537" y="5310"/>
              <a:ext cx="1840" cy="470"/>
            </a:xfrm>
            <a:prstGeom prst="rect">
              <a:avLst/>
            </a:prstGeom>
            <a:solidFill>
              <a:srgbClr val="004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98"/>
            <p:cNvSpPr txBox="1"/>
            <p:nvPr/>
          </p:nvSpPr>
          <p:spPr>
            <a:xfrm>
              <a:off x="-462" y="5796"/>
              <a:ext cx="5866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32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ОБСЯГОМ</a:t>
              </a:r>
            </a:p>
          </p:txBody>
        </p:sp>
        <p:sp>
          <p:nvSpPr>
            <p:cNvPr id="31" name="Text Box 33"/>
            <p:cNvSpPr txBox="1"/>
            <p:nvPr/>
          </p:nvSpPr>
          <p:spPr>
            <a:xfrm>
              <a:off x="1641" y="4028"/>
              <a:ext cx="1843" cy="13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#1</a:t>
              </a:r>
            </a:p>
          </p:txBody>
        </p:sp>
      </p:grpSp>
      <p:sp>
        <p:nvSpPr>
          <p:cNvPr id="34" name="TextBox 98"/>
          <p:cNvSpPr txBox="1"/>
          <p:nvPr userDrawn="1"/>
        </p:nvSpPr>
        <p:spPr>
          <a:xfrm>
            <a:off x="8093656" y="3349625"/>
            <a:ext cx="385577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ринку ФОРЕКС</a:t>
            </a: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1005189" y="5018405"/>
            <a:ext cx="1628831" cy="991235"/>
            <a:chOff x="859" y="4954"/>
            <a:chExt cx="2001" cy="1561"/>
          </a:xfrm>
        </p:grpSpPr>
        <p:sp>
          <p:nvSpPr>
            <p:cNvPr id="36" name="TextBox 32"/>
            <p:cNvSpPr txBox="1"/>
            <p:nvPr/>
          </p:nvSpPr>
          <p:spPr>
            <a:xfrm>
              <a:off x="1115" y="4954"/>
              <a:ext cx="1745" cy="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859" y="5887"/>
              <a:ext cx="1981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млрд</a:t>
              </a:r>
              <a:r>
                <a:rPr kumimoji="0" lang="en-US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грн</a:t>
              </a:r>
            </a:p>
          </p:txBody>
        </p:sp>
      </p:grpSp>
      <p:sp>
        <p:nvSpPr>
          <p:cNvPr id="38" name="Text Box 37"/>
          <p:cNvSpPr txBox="1"/>
          <p:nvPr userDrawn="1"/>
        </p:nvSpPr>
        <p:spPr>
          <a:xfrm>
            <a:off x="3952875" y="4084955"/>
            <a:ext cx="3856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коштів клієнтів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юридичних осіб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926821" y="4986020"/>
            <a:ext cx="1823087" cy="950595"/>
            <a:chOff x="994" y="4954"/>
            <a:chExt cx="2404" cy="1497"/>
          </a:xfrm>
        </p:grpSpPr>
        <p:sp>
          <p:nvSpPr>
            <p:cNvPr id="40" name="TextBox 32"/>
            <p:cNvSpPr txBox="1"/>
            <p:nvPr/>
          </p:nvSpPr>
          <p:spPr>
            <a:xfrm>
              <a:off x="1113" y="4954"/>
              <a:ext cx="2285" cy="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</a:t>
              </a:r>
              <a:r>
                <a:rPr kumimoji="0" lang="uk-UA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  <a:r>
                <a:rPr kumimoji="0" lang="en-US" altLang="ru-RU" sz="44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1" name="TextBox 32"/>
            <p:cNvSpPr txBox="1"/>
            <p:nvPr/>
          </p:nvSpPr>
          <p:spPr>
            <a:xfrm>
              <a:off x="994" y="5823"/>
              <a:ext cx="2350" cy="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млрд грн</a:t>
              </a:r>
            </a:p>
          </p:txBody>
        </p:sp>
      </p:grpSp>
      <p:sp>
        <p:nvSpPr>
          <p:cNvPr id="42" name="Text Box 41"/>
          <p:cNvSpPr txBox="1"/>
          <p:nvPr userDrawn="1"/>
        </p:nvSpPr>
        <p:spPr>
          <a:xfrm>
            <a:off x="7919720" y="4140200"/>
            <a:ext cx="427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 ПЕРШОГО ВИБОРУ для експортерів та імпортерів </a:t>
            </a:r>
          </a:p>
        </p:txBody>
      </p:sp>
      <p:sp>
        <p:nvSpPr>
          <p:cNvPr id="43" name="TextBox 32"/>
          <p:cNvSpPr txBox="1"/>
          <p:nvPr userDrawn="1"/>
        </p:nvSpPr>
        <p:spPr>
          <a:xfrm>
            <a:off x="9138920" y="4993640"/>
            <a:ext cx="188658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ru-RU" sz="4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3"/>
          <p:cNvSpPr txBox="1"/>
          <p:nvPr userDrawn="1"/>
        </p:nvSpPr>
        <p:spPr>
          <a:xfrm>
            <a:off x="-149860" y="3790517"/>
            <a:ext cx="4253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srgbClr val="01198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кредитного портфеля юридичних осіб</a:t>
            </a:r>
          </a:p>
        </p:txBody>
      </p:sp>
      <p:sp>
        <p:nvSpPr>
          <p:cNvPr id="46" name="TextBox 32"/>
          <p:cNvSpPr txBox="1"/>
          <p:nvPr userDrawn="1"/>
        </p:nvSpPr>
        <p:spPr>
          <a:xfrm>
            <a:off x="9401810" y="5537835"/>
            <a:ext cx="157416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0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млрд грн</a:t>
            </a:r>
          </a:p>
        </p:txBody>
      </p:sp>
      <p:sp>
        <p:nvSpPr>
          <p:cNvPr id="47" name="TextBox 14"/>
          <p:cNvSpPr txBox="1"/>
          <p:nvPr userDrawn="1"/>
        </p:nvSpPr>
        <p:spPr>
          <a:xfrm>
            <a:off x="1906803" y="6524506"/>
            <a:ext cx="7822019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00" b="0" i="0" u="none" strike="noStrike" kern="1200" cap="none" spc="-23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даними управлінського обліку банку на 31.12.2023</a:t>
            </a:r>
            <a:endParaRPr kumimoji="0" lang="ru-RU" sz="1000" b="0" i="0" u="none" strike="noStrike" kern="1200" cap="none" spc="-23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 flipV="1">
            <a:off x="7635293" y="2305685"/>
            <a:ext cx="0" cy="4164330"/>
          </a:xfrm>
          <a:prstGeom prst="line">
            <a:avLst/>
          </a:prstGeom>
          <a:ln w="19050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s 15"/>
          <p:cNvSpPr/>
          <p:nvPr userDrawn="1"/>
        </p:nvSpPr>
        <p:spPr>
          <a:xfrm>
            <a:off x="9368306" y="3051060"/>
            <a:ext cx="1168400" cy="298450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11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 Box 33"/>
          <p:cNvSpPr txBox="1"/>
          <p:nvPr userDrawn="1"/>
        </p:nvSpPr>
        <p:spPr>
          <a:xfrm>
            <a:off x="9434195" y="2237105"/>
            <a:ext cx="1170305" cy="813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51" name="TextBox 64"/>
          <p:cNvSpPr txBox="1"/>
          <p:nvPr userDrawn="1"/>
        </p:nvSpPr>
        <p:spPr>
          <a:xfrm>
            <a:off x="8281987" y="5867281"/>
            <a:ext cx="381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Операції на ринку Форекс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у 202</a:t>
            </a:r>
            <a:r>
              <a:rPr kumimoji="0" lang="en-US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3</a:t>
            </a: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 panose="020F0302020204030204"/>
              </a:rPr>
              <a:t> році</a:t>
            </a:r>
            <a:endParaRPr kumimoji="0" sz="1600" b="0" i="0" u="none" strike="noStrike" kern="1200" cap="none" spc="-23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 Light" panose="020F0302020204030204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05"/>
            <a:ext cx="12191365" cy="689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8680"/>
            <a:ext cx="9144000" cy="506437"/>
          </a:xfrm>
        </p:spPr>
        <p:txBody>
          <a:bodyPr anchor="t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212976"/>
            <a:ext cx="1979712" cy="1655762"/>
          </a:xfrm>
        </p:spPr>
        <p:txBody>
          <a:bodyPr>
            <a:normAutofit/>
          </a:bodyPr>
          <a:lstStyle>
            <a:lvl1pPr marL="0" indent="0" algn="l">
              <a:spcBef>
                <a:spcPts val="1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1.</a:t>
            </a:r>
          </a:p>
          <a:p>
            <a:r>
              <a:rPr lang="uk-UA" dirty="0"/>
              <a:t>2.</a:t>
            </a:r>
          </a:p>
          <a:p>
            <a:r>
              <a:rPr lang="uk-UA" dirty="0"/>
              <a:t>3.</a:t>
            </a:r>
            <a:endParaRPr lang="ru-R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51630" y="2637790"/>
            <a:ext cx="0" cy="264858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588125" y="2637790"/>
            <a:ext cx="0" cy="271526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8975725" y="2637790"/>
            <a:ext cx="0" cy="2648585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4943475" y="1055117"/>
            <a:ext cx="2305050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період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4151629" y="2318631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Параметр-1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6588120" y="2329815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Параметр-2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8976322" y="2340999"/>
            <a:ext cx="2436491" cy="30797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7FD3FE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uk-UA" dirty="0"/>
              <a:t>Параметр-3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583113" y="2997200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887339" y="3013561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9480376" y="3013561"/>
            <a:ext cx="1700212" cy="2087563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  <a:p>
            <a:pPr lvl="0"/>
            <a:r>
              <a:rPr lang="uk-UA" dirty="0"/>
              <a:t>цифри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3659506" y="-6985"/>
            <a:ext cx="4951730" cy="22358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88" h="3444">
                <a:moveTo>
                  <a:pt x="0" y="0"/>
                </a:moveTo>
                <a:lnTo>
                  <a:pt x="6888" y="0"/>
                </a:lnTo>
                <a:cubicBezTo>
                  <a:pt x="6888" y="1902"/>
                  <a:pt x="5346" y="3444"/>
                  <a:pt x="3444" y="3444"/>
                </a:cubicBezTo>
                <a:cubicBezTo>
                  <a:pt x="1542" y="3444"/>
                  <a:pt x="0" y="19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uk-UA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155" y="405130"/>
            <a:ext cx="1709420" cy="1163320"/>
          </a:xfrm>
          <a:prstGeom prst="rect">
            <a:avLst/>
          </a:prstGeom>
        </p:spPr>
      </p:pic>
      <p:graphicFrame>
        <p:nvGraphicFramePr>
          <p:cNvPr id="2" name="Таблица 11"/>
          <p:cNvGraphicFramePr>
            <a:graphicFrameLocks noGrp="1"/>
          </p:cNvGraphicFramePr>
          <p:nvPr userDrawn="1"/>
        </p:nvGraphicFramePr>
        <p:xfrm>
          <a:off x="610870" y="2671445"/>
          <a:ext cx="5266690" cy="3425099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36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530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Станом на 01.01.24</a:t>
                      </a: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грн</a:t>
                      </a: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65">
                <a:tc>
                  <a:txBody>
                    <a:bodyPr/>
                    <a:lstStyle/>
                    <a:p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 кредитного портфелю юридичних осіб</a:t>
                      </a:r>
                      <a:endParaRPr lang="uk-UA" sz="1600" b="1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коштів клієнтів юридичних осіб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адміністрування коштів МФО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1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Обсяг придбаних ОВДП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202</a:t>
                      </a:r>
                      <a:r>
                        <a:rPr lang="en-US" alt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рік у власний портфель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uk-UA" sz="1600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Прибуток 2023 року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13"/>
          <p:cNvGraphicFramePr>
            <a:graphicFrameLocks noGrp="1"/>
          </p:cNvGraphicFramePr>
          <p:nvPr userDrawn="1"/>
        </p:nvGraphicFramePr>
        <p:xfrm>
          <a:off x="6373495" y="2671445"/>
          <a:ext cx="5417185" cy="2470150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0" marR="0" indent="0" algn="l" defTabSz="995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Власник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Кабінет Міністрів України</a:t>
                      </a:r>
                      <a:r>
                        <a:rPr lang="en-US" sz="16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100%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7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Мережа</a:t>
                      </a:r>
                      <a:endParaRPr kumimoji="0" lang="uk-UA" sz="160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філії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відділень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представництва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Лондон, Нью Йорк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Клієнти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Корпоративні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Індивідуальні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більше 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611,000</a:t>
                      </a:r>
                      <a:endParaRPr kumimoji="0" lang="en-US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Працівників 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≈</a:t>
                      </a: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,500</a:t>
                      </a: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Головний офіс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Київ, Україна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643" marR="58643" marT="31101" marB="31101" anchor="ctr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78"/>
          <p:cNvGraphicFramePr>
            <a:graphicFrameLocks noGrp="1"/>
          </p:cNvGraphicFramePr>
          <p:nvPr userDrawn="1"/>
        </p:nvGraphicFramePr>
        <p:xfrm>
          <a:off x="6373495" y="4601210"/>
          <a:ext cx="5417185" cy="1487805"/>
        </p:xfrm>
        <a:graphic>
          <a:graphicData uri="http://schemas.openxmlformats.org/drawingml/2006/table">
            <a:tbl>
              <a:tblPr>
                <a:effectLst/>
                <a:tableStyleId>{775DCB02-9BB8-47FD-8907-85C794F793BA}</a:tableStyleId>
              </a:tblPr>
              <a:tblGrid>
                <a:gridCol w="284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</a:t>
                      </a:r>
                      <a:endParaRPr kumimoji="0" lang="uk-UA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30540" marT="32359" marB="19415" anchor="ctr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uk-UA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Довгостроковий в іноземній валюті</a:t>
                      </a:r>
                      <a:endParaRPr kumimoji="0" 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CCC-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02" marR="46319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uk-UA" sz="16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Довгостроковий в національній валюті</a:t>
                      </a:r>
                      <a:endParaRPr kumimoji="0" lang="uk-UA" sz="16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702" marR="46319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48" marR="42755" marT="32359" marB="32359" horzOverflow="overflow">
                    <a:lnL w="19050">
                      <a:solidFill>
                        <a:srgbClr val="0040BE"/>
                      </a:solidFill>
                      <a:prstDash val="solid"/>
                    </a:lnL>
                    <a:lnR w="19050">
                      <a:solidFill>
                        <a:srgbClr val="0040BE"/>
                      </a:solidFill>
                      <a:prstDash val="solid"/>
                    </a:lnR>
                    <a:lnT w="19050">
                      <a:solidFill>
                        <a:srgbClr val="0040BE"/>
                      </a:solidFill>
                      <a:prstDash val="solid"/>
                    </a:lnT>
                    <a:lnB w="19050">
                      <a:solidFill>
                        <a:srgbClr val="0040BE"/>
                      </a:solidFill>
                      <a:prstDash val="solid"/>
                    </a:lnB>
                    <a:solidFill>
                      <a:srgbClr val="E5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3" descr="L:\KREDIT\capital_market\АНАЛИТИКА\WEB Presentation\2021-3m\work\logo\Fitch_Ratings_logo.svg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9470" y="4700212"/>
            <a:ext cx="859703" cy="180000"/>
          </a:xfrm>
          <a:prstGeom prst="rect">
            <a:avLst/>
          </a:prstGeom>
          <a:noFill/>
        </p:spPr>
      </p:pic>
      <p:pic>
        <p:nvPicPr>
          <p:cNvPr id="14" name="Picture 2" descr="L:\KREDIT\capital_market\АНАЛИТИКА\WEB Presentation\2021-3m\work\logo\131px-Moody’s_logo.sv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5108" y="4700212"/>
            <a:ext cx="673715" cy="144000"/>
          </a:xfrm>
          <a:prstGeom prst="rect">
            <a:avLst/>
          </a:prstGeom>
          <a:noFill/>
        </p:spPr>
      </p:pic>
      <p:pic>
        <p:nvPicPr>
          <p:cNvPr id="15" name="Picture 14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15877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1335405" y="4577715"/>
            <a:ext cx="2259965" cy="1106805"/>
            <a:chOff x="2470" y="7187"/>
            <a:chExt cx="3559" cy="1743"/>
          </a:xfrm>
        </p:grpSpPr>
        <p:grpSp>
          <p:nvGrpSpPr>
            <p:cNvPr id="17" name="Group 16"/>
            <p:cNvGrpSpPr/>
            <p:nvPr/>
          </p:nvGrpSpPr>
          <p:grpSpPr>
            <a:xfrm>
              <a:off x="2470" y="7187"/>
              <a:ext cx="3177" cy="1743"/>
              <a:chOff x="2572" y="4797"/>
              <a:chExt cx="3177" cy="1743"/>
            </a:xfrm>
          </p:grpSpPr>
          <p:sp>
            <p:nvSpPr>
              <p:cNvPr id="19" name="TextBox 32"/>
              <p:cNvSpPr txBox="1"/>
              <p:nvPr/>
            </p:nvSpPr>
            <p:spPr>
              <a:xfrm>
                <a:off x="2572" y="4797"/>
                <a:ext cx="1391" cy="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0040B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2" name="TextBox 32"/>
              <p:cNvSpPr txBox="1"/>
              <p:nvPr/>
            </p:nvSpPr>
            <p:spPr>
              <a:xfrm>
                <a:off x="3422" y="5310"/>
                <a:ext cx="2327" cy="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altLang="uk-UA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40B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років</a:t>
                </a:r>
              </a:p>
            </p:txBody>
          </p:sp>
        </p:grpSp>
        <p:sp>
          <p:nvSpPr>
            <p:cNvPr id="23" name="Text Box 22"/>
            <p:cNvSpPr txBox="1"/>
            <p:nvPr/>
          </p:nvSpPr>
          <p:spPr>
            <a:xfrm>
              <a:off x="3341" y="7477"/>
              <a:ext cx="268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останні </a:t>
              </a:r>
            </a:p>
          </p:txBody>
        </p:sp>
      </p:grpSp>
      <p:sp>
        <p:nvSpPr>
          <p:cNvPr id="64" name="TextBox 63"/>
          <p:cNvSpPr txBox="1"/>
          <p:nvPr userDrawn="1"/>
        </p:nvSpPr>
        <p:spPr>
          <a:xfrm>
            <a:off x="5780405" y="161925"/>
            <a:ext cx="30226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Єдиний фінансовий агент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Уряду України з реалізації  фінансових програм</a:t>
            </a:r>
          </a:p>
        </p:txBody>
      </p:sp>
      <p:sp>
        <p:nvSpPr>
          <p:cNvPr id="6" name="TextBox 45"/>
          <p:cNvSpPr txBox="1"/>
          <p:nvPr userDrawn="1"/>
        </p:nvSpPr>
        <p:spPr>
          <a:xfrm>
            <a:off x="5448935" y="-15875"/>
            <a:ext cx="6311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6600" b="0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37895" y="3314700"/>
            <a:ext cx="2762714" cy="1496060"/>
            <a:chOff x="88" y="4966"/>
            <a:chExt cx="3836" cy="2356"/>
          </a:xfrm>
        </p:grpSpPr>
        <p:sp>
          <p:nvSpPr>
            <p:cNvPr id="44" name="Text Box 43"/>
            <p:cNvSpPr txBox="1"/>
            <p:nvPr/>
          </p:nvSpPr>
          <p:spPr>
            <a:xfrm>
              <a:off x="494" y="6694"/>
              <a:ext cx="290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20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Залучено EXIM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" y="4966"/>
              <a:ext cx="3836" cy="1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ru-RU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&gt;$</a:t>
              </a:r>
              <a:r>
                <a:rPr kumimoji="0" lang="ru-RU" altLang="uk-UA" sz="66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12" name="TextBox 32"/>
            <p:cNvSpPr txBox="1"/>
            <p:nvPr/>
          </p:nvSpPr>
          <p:spPr>
            <a:xfrm>
              <a:off x="2053" y="6131"/>
              <a:ext cx="1483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altLang="uk-UA" sz="2800" b="1" i="0" u="none" strike="noStrike" kern="1200" cap="none" spc="0" normalizeH="0" baseline="0" noProof="0">
                  <a:ln>
                    <a:noFill/>
                  </a:ln>
                  <a:solidFill>
                    <a:srgbClr val="0040B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млн</a:t>
              </a:r>
            </a:p>
          </p:txBody>
        </p:sp>
      </p:grpSp>
      <p:sp>
        <p:nvSpPr>
          <p:cNvPr id="15" name="TextBox 32"/>
          <p:cNvSpPr txBox="1"/>
          <p:nvPr userDrawn="1"/>
        </p:nvSpPr>
        <p:spPr>
          <a:xfrm>
            <a:off x="270510" y="2083435"/>
            <a:ext cx="41205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Фінансування МФО</a:t>
            </a:r>
          </a:p>
        </p:txBody>
      </p:sp>
      <p:sp>
        <p:nvSpPr>
          <p:cNvPr id="24" name="Rectangles 23"/>
          <p:cNvSpPr/>
          <p:nvPr userDrawn="1"/>
        </p:nvSpPr>
        <p:spPr>
          <a:xfrm>
            <a:off x="271145" y="1918970"/>
            <a:ext cx="4206240" cy="784860"/>
          </a:xfrm>
          <a:prstGeom prst="rect">
            <a:avLst/>
          </a:prstGeom>
          <a:noFill/>
          <a:ln w="53975">
            <a:solidFill>
              <a:srgbClr val="0040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0B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Box 25"/>
          <p:cNvSpPr txBox="1"/>
          <p:nvPr userDrawn="1"/>
        </p:nvSpPr>
        <p:spPr>
          <a:xfrm>
            <a:off x="9552305" y="3054350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 до довготермінового фінансування</a:t>
            </a:r>
          </a:p>
        </p:txBody>
      </p:sp>
      <p:sp>
        <p:nvSpPr>
          <p:cNvPr id="27" name="TextBox 32"/>
          <p:cNvSpPr txBox="1"/>
          <p:nvPr userDrawn="1"/>
        </p:nvSpPr>
        <p:spPr>
          <a:xfrm>
            <a:off x="7546340" y="2841625"/>
            <a:ext cx="240855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</a:t>
            </a:r>
            <a:r>
              <a:rPr kumimoji="0" lang="ru-RU" altLang="uk-UA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9" name="TextBox 32"/>
          <p:cNvSpPr txBox="1"/>
          <p:nvPr userDrawn="1"/>
        </p:nvSpPr>
        <p:spPr>
          <a:xfrm>
            <a:off x="8609965" y="3573145"/>
            <a:ext cx="99822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31" name="TextBox 32"/>
          <p:cNvSpPr txBox="1"/>
          <p:nvPr userDrawn="1"/>
        </p:nvSpPr>
        <p:spPr>
          <a:xfrm>
            <a:off x="5262880" y="2075815"/>
            <a:ext cx="636587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Активні проєкти МФО</a:t>
            </a:r>
          </a:p>
        </p:txBody>
      </p:sp>
      <p:sp>
        <p:nvSpPr>
          <p:cNvPr id="37" name="Rectangles 36"/>
          <p:cNvSpPr/>
          <p:nvPr userDrawn="1"/>
        </p:nvSpPr>
        <p:spPr>
          <a:xfrm>
            <a:off x="5262880" y="1917065"/>
            <a:ext cx="6388735" cy="795655"/>
          </a:xfrm>
          <a:prstGeom prst="rect">
            <a:avLst/>
          </a:prstGeom>
          <a:noFill/>
          <a:ln w="53975">
            <a:solidFill>
              <a:srgbClr val="0040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0040BE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 Box 38"/>
          <p:cNvSpPr txBox="1"/>
          <p:nvPr userDrawn="1"/>
        </p:nvSpPr>
        <p:spPr>
          <a:xfrm>
            <a:off x="9552305" y="4276725"/>
            <a:ext cx="2018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Проєкти на підтримку ПВЗВТ з ЄС</a:t>
            </a:r>
          </a:p>
        </p:txBody>
      </p:sp>
      <p:sp>
        <p:nvSpPr>
          <p:cNvPr id="40" name="TextBox 32"/>
          <p:cNvSpPr txBox="1"/>
          <p:nvPr userDrawn="1"/>
        </p:nvSpPr>
        <p:spPr>
          <a:xfrm>
            <a:off x="7546340" y="4051935"/>
            <a:ext cx="21024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325</a:t>
            </a:r>
          </a:p>
        </p:txBody>
      </p:sp>
      <p:sp>
        <p:nvSpPr>
          <p:cNvPr id="42" name="TextBox 32"/>
          <p:cNvSpPr txBox="1"/>
          <p:nvPr userDrawn="1"/>
        </p:nvSpPr>
        <p:spPr>
          <a:xfrm>
            <a:off x="8642985" y="4750435"/>
            <a:ext cx="8953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47" name="Text Box 46"/>
          <p:cNvSpPr txBox="1"/>
          <p:nvPr userDrawn="1"/>
        </p:nvSpPr>
        <p:spPr>
          <a:xfrm>
            <a:off x="9552305" y="5540375"/>
            <a:ext cx="2424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Програма забезпечення стійкості та засобів до існування </a:t>
            </a:r>
          </a:p>
        </p:txBody>
      </p:sp>
      <p:sp>
        <p:nvSpPr>
          <p:cNvPr id="48" name="TextBox 32"/>
          <p:cNvSpPr txBox="1"/>
          <p:nvPr userDrawn="1"/>
        </p:nvSpPr>
        <p:spPr>
          <a:xfrm>
            <a:off x="7933690" y="5349875"/>
            <a:ext cx="181737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3" name="TextBox 32"/>
          <p:cNvSpPr txBox="1"/>
          <p:nvPr userDrawn="1"/>
        </p:nvSpPr>
        <p:spPr>
          <a:xfrm>
            <a:off x="8343265" y="6069330"/>
            <a:ext cx="995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alt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</a:t>
            </a: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uropean Investment Bank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0215" y="4421505"/>
            <a:ext cx="1567180" cy="649605"/>
          </a:xfrm>
          <a:prstGeom prst="rect">
            <a:avLst/>
          </a:prstGeom>
        </p:spPr>
      </p:pic>
      <p:pic>
        <p:nvPicPr>
          <p:cNvPr id="38" name="Picture 37" descr="ЕБРР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4608" y="5579926"/>
            <a:ext cx="1267460" cy="916305"/>
          </a:xfrm>
          <a:prstGeom prst="rect">
            <a:avLst/>
          </a:prstGeom>
        </p:spPr>
      </p:pic>
      <p:pic>
        <p:nvPicPr>
          <p:cNvPr id="25" name="Picture 24" descr="The_World_Bank_logo_2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7655" y="3265170"/>
            <a:ext cx="1475105" cy="679450"/>
          </a:xfrm>
          <a:prstGeom prst="rect">
            <a:avLst/>
          </a:prstGeom>
        </p:spPr>
      </p:pic>
      <p:pic>
        <p:nvPicPr>
          <p:cNvPr id="32" name="Picture 31" descr="Logo_Exim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Досвідчений партнер</a:t>
            </a:r>
            <a:b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МФО</a:t>
            </a: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15877" y="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25"/>
          <p:cNvSpPr txBox="1"/>
          <p:nvPr userDrawn="1"/>
        </p:nvSpPr>
        <p:spPr>
          <a:xfrm>
            <a:off x="324540" y="3621376"/>
            <a:ext cx="2080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Програму 5-7-9 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додали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підприємства комунальної власності</a:t>
            </a:r>
          </a:p>
        </p:txBody>
      </p:sp>
      <p:sp>
        <p:nvSpPr>
          <p:cNvPr id="47" name="Text Box 46"/>
          <p:cNvSpPr txBox="1"/>
          <p:nvPr userDrawn="1"/>
        </p:nvSpPr>
        <p:spPr>
          <a:xfrm>
            <a:off x="2902054" y="3620438"/>
            <a:ext cx="2018030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590 Постанова КМУ не розповсюджується на фінансування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об’єктів критичної інфраструктури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uk-UA" sz="1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uropean Investment Bank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7225" y="5735086"/>
            <a:ext cx="1303342" cy="540243"/>
          </a:xfrm>
          <a:prstGeom prst="rect">
            <a:avLst/>
          </a:prstGeom>
        </p:spPr>
      </p:pic>
      <p:pic>
        <p:nvPicPr>
          <p:cNvPr id="38" name="Picture 37" descr="ЕБРР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640" y="5610016"/>
            <a:ext cx="985071" cy="712153"/>
          </a:xfrm>
          <a:prstGeom prst="rect">
            <a:avLst/>
          </a:prstGeom>
        </p:spPr>
      </p:pic>
      <p:pic>
        <p:nvPicPr>
          <p:cNvPr id="25" name="Picture 24" descr="The_World_Bank_logo_2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6279" y="5643541"/>
            <a:ext cx="1341605" cy="617959"/>
          </a:xfrm>
          <a:prstGeom prst="rect">
            <a:avLst/>
          </a:prstGeom>
        </p:spPr>
      </p:pic>
      <p:pic>
        <p:nvPicPr>
          <p:cNvPr id="32" name="Picture 31" descr="Logo_Exim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sp>
        <p:nvSpPr>
          <p:cNvPr id="34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Можливості</a:t>
            </a:r>
          </a:p>
        </p:txBody>
      </p:sp>
      <p:pic>
        <p:nvPicPr>
          <p:cNvPr id="3" name="Graphic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241" y="5588583"/>
            <a:ext cx="858688" cy="75615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55153" y="5666567"/>
            <a:ext cx="1121843" cy="483359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12424" y="5767070"/>
            <a:ext cx="1825382" cy="398046"/>
          </a:xfrm>
          <a:prstGeom prst="rect">
            <a:avLst/>
          </a:prstGeom>
        </p:spPr>
      </p:pic>
      <p:pic>
        <p:nvPicPr>
          <p:cNvPr id="50" name="Picture 49" descr="5-7-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21794" y="1986605"/>
            <a:ext cx="1594485" cy="1302385"/>
          </a:xfrm>
          <a:prstGeom prst="rect">
            <a:avLst/>
          </a:prstGeom>
        </p:spPr>
      </p:pic>
      <p:cxnSp>
        <p:nvCxnSpPr>
          <p:cNvPr id="51" name="Straight Connector 50"/>
          <p:cNvCxnSpPr/>
          <p:nvPr userDrawn="1"/>
        </p:nvCxnSpPr>
        <p:spPr>
          <a:xfrm>
            <a:off x="433834" y="3412815"/>
            <a:ext cx="1971040" cy="2540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17"/>
          <a:srcRect l="3367" r="3367"/>
          <a:stretch>
            <a:fillRect/>
          </a:stretch>
        </p:blipFill>
        <p:spPr>
          <a:xfrm>
            <a:off x="3197989" y="1918660"/>
            <a:ext cx="1408430" cy="1376680"/>
          </a:xfrm>
          <a:prstGeom prst="rect">
            <a:avLst/>
          </a:prstGeom>
        </p:spPr>
      </p:pic>
      <p:cxnSp>
        <p:nvCxnSpPr>
          <p:cNvPr id="54" name="Straight Connector 53"/>
          <p:cNvCxnSpPr/>
          <p:nvPr userDrawn="1"/>
        </p:nvCxnSpPr>
        <p:spPr>
          <a:xfrm>
            <a:off x="2910334" y="3412815"/>
            <a:ext cx="1983740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8"/>
          <a:srcRect t="-507" b="1384"/>
          <a:stretch>
            <a:fillRect/>
          </a:stretch>
        </p:blipFill>
        <p:spPr>
          <a:xfrm>
            <a:off x="5776724" y="1918660"/>
            <a:ext cx="1111885" cy="1462405"/>
          </a:xfrm>
          <a:prstGeom prst="rect">
            <a:avLst/>
          </a:prstGeom>
        </p:spPr>
      </p:pic>
      <p:cxnSp>
        <p:nvCxnSpPr>
          <p:cNvPr id="56" name="Straight Connector 55"/>
          <p:cNvCxnSpPr/>
          <p:nvPr userDrawn="1"/>
        </p:nvCxnSpPr>
        <p:spPr>
          <a:xfrm flipV="1">
            <a:off x="5531614" y="3412815"/>
            <a:ext cx="1833245" cy="3810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9"/>
          <a:srcRect t="4173" b="4173"/>
          <a:stretch>
            <a:fillRect/>
          </a:stretch>
        </p:blipFill>
        <p:spPr>
          <a:xfrm>
            <a:off x="8039229" y="2154880"/>
            <a:ext cx="1293495" cy="1226185"/>
          </a:xfrm>
          <a:prstGeom prst="rect">
            <a:avLst/>
          </a:prstGeom>
        </p:spPr>
      </p:pic>
      <p:cxnSp>
        <p:nvCxnSpPr>
          <p:cNvPr id="58" name="Straight Connector 57"/>
          <p:cNvCxnSpPr/>
          <p:nvPr userDrawn="1"/>
        </p:nvCxnSpPr>
        <p:spPr>
          <a:xfrm flipV="1">
            <a:off x="7865874" y="3412815"/>
            <a:ext cx="1819910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0"/>
          <a:srcRect t="169" b="-1637"/>
          <a:stretch>
            <a:fillRect/>
          </a:stretch>
        </p:blipFill>
        <p:spPr>
          <a:xfrm>
            <a:off x="10546844" y="2024705"/>
            <a:ext cx="986155" cy="1257300"/>
          </a:xfrm>
          <a:prstGeom prst="rect">
            <a:avLst/>
          </a:prstGeom>
        </p:spPr>
      </p:pic>
      <p:cxnSp>
        <p:nvCxnSpPr>
          <p:cNvPr id="60" name="Straight Connector 59"/>
          <p:cNvCxnSpPr/>
          <p:nvPr userDrawn="1"/>
        </p:nvCxnSpPr>
        <p:spPr>
          <a:xfrm flipV="1">
            <a:off x="10076944" y="3412815"/>
            <a:ext cx="1779905" cy="3175"/>
          </a:xfrm>
          <a:prstGeom prst="line">
            <a:avLst/>
          </a:prstGeom>
          <a:ln w="2540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6"/>
          <p:cNvSpPr txBox="1"/>
          <p:nvPr userDrawn="1"/>
        </p:nvSpPr>
        <p:spPr>
          <a:xfrm>
            <a:off x="5518418" y="3620438"/>
            <a:ext cx="20789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Фінансування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залежності  від потреби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(інвестиційні цілі/поповнення обігового капіталу)</a:t>
            </a:r>
          </a:p>
        </p:txBody>
      </p:sp>
      <p:sp>
        <p:nvSpPr>
          <p:cNvPr id="62" name="Text Box 46"/>
          <p:cNvSpPr txBox="1"/>
          <p:nvPr userDrawn="1"/>
        </p:nvSpPr>
        <p:spPr>
          <a:xfrm>
            <a:off x="7813372" y="362500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Кредит чи фінансовий лізинг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вибір є</a:t>
            </a:r>
          </a:p>
        </p:txBody>
      </p:sp>
      <p:sp>
        <p:nvSpPr>
          <p:cNvPr id="63" name="Text Box 46"/>
          <p:cNvSpPr txBox="1"/>
          <p:nvPr userDrawn="1"/>
        </p:nvSpPr>
        <p:spPr>
          <a:xfrm>
            <a:off x="9984432" y="3729097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Досвід у реалізації </a:t>
            </a:r>
            <a:r>
              <a:rPr lang="uk-UA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проєктів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з 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енергоефективності </a:t>
            </a:r>
            <a: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суму понад</a:t>
            </a:r>
            <a:br>
              <a:rPr lang="uk-UA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млрд </a:t>
            </a:r>
            <a:r>
              <a:rPr lang="uk-UA" sz="1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дол</a:t>
            </a:r>
            <a:r>
              <a:rPr lang="uk-UA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США</a:t>
            </a: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E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s 27"/>
          <p:cNvSpPr/>
          <p:nvPr userDrawn="1"/>
        </p:nvSpPr>
        <p:spPr>
          <a:xfrm>
            <a:off x="635" y="7620"/>
            <a:ext cx="12192000" cy="6858000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 userDrawn="1"/>
        </p:nvSpPr>
        <p:spPr>
          <a:xfrm>
            <a:off x="5780405" y="161925"/>
            <a:ext cx="3022600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Єдиний фінансовий агент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4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Уряду України з реалізації  фінансових програм</a:t>
            </a:r>
          </a:p>
        </p:txBody>
      </p:sp>
      <p:sp>
        <p:nvSpPr>
          <p:cNvPr id="6" name="TextBox 45"/>
          <p:cNvSpPr txBox="1"/>
          <p:nvPr userDrawn="1"/>
        </p:nvSpPr>
        <p:spPr>
          <a:xfrm>
            <a:off x="5448935" y="-15875"/>
            <a:ext cx="63119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6600" b="0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_Exim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pic>
        <p:nvPicPr>
          <p:cNvPr id="4" name="object 17"/>
          <p:cNvPicPr/>
          <p:nvPr userDrawn="1"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4276090" y="2380615"/>
            <a:ext cx="885190" cy="288925"/>
          </a:xfrm>
          <a:prstGeom prst="rect">
            <a:avLst/>
          </a:prstGeom>
        </p:spPr>
      </p:pic>
      <p:pic>
        <p:nvPicPr>
          <p:cNvPr id="7" name="Picture 6" descr="D:\Clients\UkrExim Bank\Presentation\20230602 Львов\IMG\Logo-4B.pngLogo-4B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390525" y="2314575"/>
            <a:ext cx="1286510" cy="572770"/>
          </a:xfrm>
          <a:prstGeom prst="rect">
            <a:avLst/>
          </a:prstGeom>
        </p:spPr>
      </p:pic>
      <p:pic>
        <p:nvPicPr>
          <p:cNvPr id="9" name="Picture 8" descr="D:\Clients\UkrExim Bank\Presentation\20230602 Львов\IMG\Logo-3.pngLogo-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055100" y="2023110"/>
            <a:ext cx="1131570" cy="864235"/>
          </a:xfrm>
          <a:prstGeom prst="rect">
            <a:avLst/>
          </a:prstGeom>
        </p:spPr>
      </p:pic>
      <p:pic>
        <p:nvPicPr>
          <p:cNvPr id="8" name="Picture 7" descr="D:\Clients\UkrExim Bank\Presentation\20230602 Львов\IMG\Logo-5.pngLogo-5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435225" y="2237740"/>
            <a:ext cx="1015365" cy="77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515" y="2187575"/>
            <a:ext cx="714375" cy="430530"/>
          </a:xfrm>
          <a:prstGeom prst="rect">
            <a:avLst/>
          </a:prstGeom>
        </p:spPr>
      </p:pic>
      <p:pic>
        <p:nvPicPr>
          <p:cNvPr id="10" name="Picture 9" descr="Logo-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01970" y="2059305"/>
            <a:ext cx="1410335" cy="867410"/>
          </a:xfrm>
          <a:prstGeom prst="rect">
            <a:avLst/>
          </a:prstGeom>
        </p:spPr>
      </p:pic>
      <p:sp>
        <p:nvSpPr>
          <p:cNvPr id="13" name="TextBox 5"/>
          <p:cNvSpPr txBox="1"/>
          <p:nvPr userDrawn="1"/>
        </p:nvSpPr>
        <p:spPr>
          <a:xfrm>
            <a:off x="4777740" y="3208655"/>
            <a:ext cx="17456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&gt;25</a:t>
            </a:r>
          </a:p>
        </p:txBody>
      </p:sp>
      <p:sp>
        <p:nvSpPr>
          <p:cNvPr id="32" name="TextBox 53"/>
          <p:cNvSpPr txBox="1"/>
          <p:nvPr userDrawn="1"/>
        </p:nvSpPr>
        <p:spPr>
          <a:xfrm>
            <a:off x="1456216" y="4016006"/>
            <a:ext cx="9579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-23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угод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8862060" y="3157855"/>
            <a:ext cx="13246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&gt;2</a:t>
            </a:r>
            <a:r>
              <a:rPr kumimoji="0" lang="en-US" sz="6600" b="1" i="1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531860" y="3999230"/>
            <a:ext cx="198755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USD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225155" y="4654550"/>
            <a:ext cx="2625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наданих кредитів 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рахунок ресурсів МФО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915035" y="4654550"/>
            <a:ext cx="20015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підписано з </a:t>
            </a: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МФО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159510" y="3188970"/>
            <a:ext cx="14611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~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4" name="TextBox 63"/>
          <p:cNvSpPr txBox="1"/>
          <p:nvPr userDrawn="1"/>
        </p:nvSpPr>
        <p:spPr>
          <a:xfrm>
            <a:off x="5161280" y="3999230"/>
            <a:ext cx="1101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800" b="1" i="0" u="none" strike="noStrike" kern="1200" cap="none" spc="-23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років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4353560" y="4654550"/>
            <a:ext cx="2620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досвіду роботи з МФО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всьому світі</a:t>
            </a:r>
          </a:p>
        </p:txBody>
      </p:sp>
      <p:cxnSp>
        <p:nvCxnSpPr>
          <p:cNvPr id="67" name="Straight Connector 66"/>
          <p:cNvCxnSpPr/>
          <p:nvPr userDrawn="1"/>
        </p:nvCxnSpPr>
        <p:spPr>
          <a:xfrm flipV="1">
            <a:off x="1165977" y="4597229"/>
            <a:ext cx="1502066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V="1">
            <a:off x="4653737" y="4597230"/>
            <a:ext cx="1983854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flipV="1">
            <a:off x="8532439" y="4597230"/>
            <a:ext cx="1983854" cy="1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NEFCO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0880" y="2150745"/>
            <a:ext cx="1132205" cy="518795"/>
          </a:xfrm>
          <a:prstGeom prst="rect">
            <a:avLst/>
          </a:prstGeom>
        </p:spPr>
      </p:pic>
      <p:sp>
        <p:nvSpPr>
          <p:cNvPr id="14" name="Rectangle 65"/>
          <p:cNvSpPr/>
          <p:nvPr userDrawn="1"/>
        </p:nvSpPr>
        <p:spPr>
          <a:xfrm>
            <a:off x="2435261" y="5447743"/>
            <a:ext cx="7535261" cy="14102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30"/>
          <p:cNvSpPr txBox="1"/>
          <p:nvPr userDrawn="1"/>
        </p:nvSpPr>
        <p:spPr>
          <a:xfrm>
            <a:off x="3002280" y="5593715"/>
            <a:ext cx="62833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200" b="1" i="0" u="none" strike="noStrike" kern="1200" cap="none" spc="0" normalizeH="0" baseline="0" noProof="0">
                <a:ln>
                  <a:noFill/>
                </a:ln>
                <a:solidFill>
                  <a:srgbClr val="004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Сотні компаній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представників МСБ та корпоративних клієнтів</a:t>
            </a:r>
            <a:b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отримали фінансування за </a:t>
            </a:r>
            <a:r>
              <a:rPr kumimoji="0" lang="ru-RU" sz="1600" b="0" i="0" u="none" strike="noStrike" kern="1200" cap="none" spc="-23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рахунок</a:t>
            </a:r>
            <a:r>
              <a:rPr kumimoji="0" lang="ru-RU" sz="1600" b="0" i="0" u="none" strike="noStrike" kern="1200" cap="none" spc="-23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МФО</a:t>
            </a:r>
          </a:p>
        </p:txBody>
      </p:sp>
      <p:sp>
        <p:nvSpPr>
          <p:cNvPr id="35" name="Заголовок 1"/>
          <p:cNvSpPr>
            <a:spLocks noGrp="1"/>
          </p:cNvSpPr>
          <p:nvPr userDrawn="1"/>
        </p:nvSpPr>
        <p:spPr>
          <a:xfrm>
            <a:off x="425450" y="189230"/>
            <a:ext cx="4649470" cy="111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Досвідчений партнер</a:t>
            </a:r>
            <a:b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uk-UA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МФО</a:t>
            </a: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924944"/>
            <a:ext cx="3173412" cy="3252019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07161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544272" y="1772920"/>
            <a:ext cx="2880717" cy="86399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638333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40798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1995488"/>
            <a:ext cx="5361954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628801"/>
            <a:ext cx="3173412" cy="2160240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407988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9"/>
          </p:nvPr>
        </p:nvSpPr>
        <p:spPr>
          <a:xfrm>
            <a:off x="4507161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20"/>
          </p:nvPr>
        </p:nvSpPr>
        <p:spPr>
          <a:xfrm>
            <a:off x="8544272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2886075"/>
            <a:ext cx="5361954" cy="32908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6519" y="1995488"/>
            <a:ext cx="5361955" cy="7112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57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4367808" y="4221089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376739" y="1573213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76740" y="3597276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8391325" y="4221088"/>
            <a:ext cx="3465489" cy="1944216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8400256" y="1573212"/>
            <a:ext cx="3455764" cy="18557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400257" y="3597275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7" descr="BG-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05"/>
            <a:ext cx="12191365" cy="689292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6636619" y="2852936"/>
            <a:ext cx="5256758" cy="295232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988840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852738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456364" y="1975892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24"/>
          </p:nvPr>
        </p:nvSpPr>
        <p:spPr>
          <a:xfrm>
            <a:off x="6456364" y="2839790"/>
            <a:ext cx="5327650" cy="29527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1632781"/>
            <a:ext cx="3455764" cy="62381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22"/>
          </p:nvPr>
        </p:nvSpPr>
        <p:spPr>
          <a:xfrm>
            <a:off x="407988" y="2564904"/>
            <a:ext cx="11232628" cy="325128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7FD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00000">
            <a:off x="2561590" y="665480"/>
            <a:ext cx="2893695" cy="2999105"/>
          </a:xfrm>
          <a:prstGeom prst="rect">
            <a:avLst/>
          </a:prstGeom>
        </p:spPr>
      </p:pic>
      <p:pic>
        <p:nvPicPr>
          <p:cNvPr id="7" name="Picture 6" descr="DLR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480000">
            <a:off x="6681470" y="835025"/>
            <a:ext cx="3166745" cy="2965450"/>
          </a:xfrm>
          <a:prstGeom prst="rect">
            <a:avLst/>
          </a:prstGeom>
        </p:spPr>
      </p:pic>
      <p:pic>
        <p:nvPicPr>
          <p:cNvPr id="9" name="Picture 8" descr="EUR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9965" y="3141345"/>
            <a:ext cx="3029585" cy="3071495"/>
          </a:xfrm>
          <a:prstGeom prst="rect">
            <a:avLst/>
          </a:prstGeom>
        </p:spPr>
      </p:pic>
      <p:sp>
        <p:nvSpPr>
          <p:cNvPr id="10" name="Rectangles 17"/>
          <p:cNvSpPr/>
          <p:nvPr userDrawn="1"/>
        </p:nvSpPr>
        <p:spPr>
          <a:xfrm>
            <a:off x="2352040" y="2565400"/>
            <a:ext cx="7245350" cy="1548765"/>
          </a:xfrm>
          <a:prstGeom prst="rect">
            <a:avLst/>
          </a:prstGeom>
          <a:solidFill>
            <a:srgbClr val="061484">
              <a:alpha val="80000"/>
            </a:srgbClr>
          </a:solidFill>
          <a:ln w="38100">
            <a:solidFill>
              <a:srgbClr val="7FD3FE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2040" y="2852936"/>
            <a:ext cx="7251254" cy="1261786"/>
          </a:xfrm>
        </p:spPr>
        <p:txBody>
          <a:bodyPr anchor="t">
            <a:normAutofit/>
          </a:bodyPr>
          <a:lstStyle>
            <a:lvl1pPr algn="ctr">
              <a:defRPr sz="3500"/>
            </a:lvl1pPr>
          </a:lstStyle>
          <a:p>
            <a:r>
              <a:rPr lang="uk-UA" dirty="0"/>
              <a:t>Назва </a:t>
            </a:r>
            <a:r>
              <a:rPr lang="uk-UA" dirty="0" err="1"/>
              <a:t>новго</a:t>
            </a:r>
            <a:br>
              <a:rPr lang="uk-UA" dirty="0"/>
            </a:br>
            <a:r>
              <a:rPr lang="uk-UA" dirty="0"/>
              <a:t>Розділу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010068"/>
            <a:ext cx="9144000" cy="65563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Підзаголовок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2924944"/>
            <a:ext cx="3173412" cy="3252019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07161" y="1772920"/>
            <a:ext cx="2880717" cy="8639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2924944"/>
            <a:ext cx="3173412" cy="3252019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544272" y="1772920"/>
            <a:ext cx="2880717" cy="86399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Заголовок</a:t>
            </a:r>
            <a:br>
              <a:rPr lang="uk-UA" dirty="0"/>
            </a:br>
            <a:r>
              <a:rPr lang="uk-UA" dirty="0"/>
              <a:t>блоку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s 19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638333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6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5"/>
          </p:nvPr>
        </p:nvSpPr>
        <p:spPr>
          <a:xfrm>
            <a:off x="407988" y="1995488"/>
            <a:ext cx="5545137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1995488"/>
            <a:ext cx="5361954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628801"/>
            <a:ext cx="3173412" cy="2160240"/>
          </a:xfrm>
        </p:spPr>
        <p:txBody>
          <a:bodyPr>
            <a:normAutofit/>
          </a:bodyPr>
          <a:lstStyle>
            <a:lvl1pPr marL="2857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7429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2001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573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114550" indent="-28575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07161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8544272" y="1628801"/>
            <a:ext cx="3173412" cy="2160240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407988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9"/>
          </p:nvPr>
        </p:nvSpPr>
        <p:spPr>
          <a:xfrm>
            <a:off x="4507161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4" name="Chart Placeholder 9"/>
          <p:cNvSpPr>
            <a:spLocks noGrp="1"/>
          </p:cNvSpPr>
          <p:nvPr>
            <p:ph type="chart" sz="quarter" idx="20"/>
          </p:nvPr>
        </p:nvSpPr>
        <p:spPr>
          <a:xfrm>
            <a:off x="8544272" y="4076700"/>
            <a:ext cx="3173412" cy="1873250"/>
          </a:xfrm>
        </p:spPr>
        <p:txBody>
          <a:bodyPr/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s 29"/>
          <p:cNvSpPr/>
          <p:nvPr userDrawn="1"/>
        </p:nvSpPr>
        <p:spPr>
          <a:xfrm>
            <a:off x="0" y="7620"/>
            <a:ext cx="5367655" cy="96329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383988" y="224472"/>
            <a:ext cx="2880717" cy="711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40BE"/>
                </a:solidFill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uk-UA" dirty="0"/>
              <a:t>Розділ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s 28"/>
          <p:cNvSpPr/>
          <p:nvPr userDrawn="1"/>
        </p:nvSpPr>
        <p:spPr>
          <a:xfrm>
            <a:off x="0" y="477520"/>
            <a:ext cx="2551430" cy="916305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2928" y="136525"/>
            <a:ext cx="3962872" cy="1257300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 dirty="0" err="1"/>
              <a:t>Назва</a:t>
            </a:r>
            <a:r>
              <a:rPr lang="ru-RU" dirty="0"/>
              <a:t> слайду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6694" y="2886075"/>
            <a:ext cx="5361954" cy="3290888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2pPr>
            <a:lvl3pPr marL="11430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3pPr>
            <a:lvl4pPr marL="16002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8" y="1995488"/>
            <a:ext cx="5688012" cy="4181475"/>
          </a:xfrm>
        </p:spPr>
        <p:txBody>
          <a:bodyPr>
            <a:normAutofit/>
          </a:bodyPr>
          <a:lstStyle>
            <a:lvl1pPr marL="228600" indent="-228600">
              <a:buClr>
                <a:srgbClr val="0040BE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40BE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6519" y="1995488"/>
            <a:ext cx="5361955" cy="7112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uk-UA" dirty="0"/>
              <a:t>Заголовок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7" name="TextBox 14"/>
          <p:cNvSpPr txBox="1"/>
          <p:nvPr userDrawn="1"/>
        </p:nvSpPr>
        <p:spPr>
          <a:xfrm>
            <a:off x="8904605" y="365100"/>
            <a:ext cx="991870" cy="238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i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uk-UA" sz="1200" b="1" i="0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  <p:pic>
        <p:nvPicPr>
          <p:cNvPr id="9" name="Picture 8" descr="Map_Ukraine"/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00640" y="266040"/>
            <a:ext cx="643890" cy="434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1047095" y="267210"/>
            <a:ext cx="0" cy="432000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9998075" y="267210"/>
            <a:ext cx="0" cy="432000"/>
          </a:xfrm>
          <a:prstGeom prst="line">
            <a:avLst/>
          </a:prstGeom>
          <a:ln w="15875">
            <a:solidFill>
              <a:srgbClr val="0040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06D61-19A8-437B-9961-BA10B445CDFD}" type="datetime1">
              <a:rPr lang="ru-RU" smtClean="0"/>
              <a:t>04.09.2025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B47C-44A5-4D96-8A13-42F5B22B5A85}" type="slidenum">
              <a:rPr lang="ru-RU" smtClean="0"/>
              <a:t>‹№›</a:t>
            </a:fld>
            <a:endParaRPr lang="ru-RU" dirty="0"/>
          </a:p>
        </p:txBody>
      </p:sp>
      <p:pic>
        <p:nvPicPr>
          <p:cNvPr id="8" name="Picture 7" descr="Logo_Exim"/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292205" y="287948"/>
            <a:ext cx="574040" cy="390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Місце для номера слайда 5"/>
          <p:cNvSpPr txBox="1"/>
          <p:nvPr/>
        </p:nvSpPr>
        <p:spPr>
          <a:xfrm>
            <a:off x="11703064" y="6199998"/>
            <a:ext cx="488936" cy="669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4000" b="1" dirty="0">
              <a:solidFill>
                <a:srgbClr val="003B8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7B0BCFD6-94AC-1BD2-0B49-585DEF192494}"/>
              </a:ext>
            </a:extLst>
          </p:cNvPr>
          <p:cNvSpPr txBox="1"/>
          <p:nvPr/>
        </p:nvSpPr>
        <p:spPr>
          <a:xfrm>
            <a:off x="628428" y="663466"/>
            <a:ext cx="5453124" cy="8910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uk-UA" sz="2800" b="1" dirty="0">
                <a:solidFill>
                  <a:srgbClr val="7FD3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 заставного майна</a:t>
            </a:r>
            <a:endParaRPr lang="en-US" sz="2800" b="1" dirty="0">
              <a:solidFill>
                <a:srgbClr val="7FD3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C46C8-4859-C57E-A65D-8E73D4226E9B}"/>
              </a:ext>
            </a:extLst>
          </p:cNvPr>
          <p:cNvSpPr txBox="1"/>
          <p:nvPr/>
        </p:nvSpPr>
        <p:spPr>
          <a:xfrm>
            <a:off x="0" y="6204086"/>
            <a:ext cx="1219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>
                <a:solidFill>
                  <a:schemeClr val="bg1"/>
                </a:solidFill>
                <a:latin typeface="+mj-lt"/>
              </a:rPr>
              <a:t>Цей документ був підготовлений АТ “Укрексімбанк” (далі – Банк) виключно для інформаційних цілей і не повинен вважатися як спонукання до будь-яких дій чи бездіяльності. </a:t>
            </a:r>
          </a:p>
          <a:p>
            <a:pPr marR="0" lvl="0" algn="just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800" b="1" i="1" dirty="0">
                <a:solidFill>
                  <a:schemeClr val="bg1"/>
                </a:solidFill>
                <a:latin typeface="+mj-lt"/>
              </a:rPr>
              <a:t>Інформація, що міститься в цьому документі, була отримана з/або ґрунтується на джерелах, які вважаються надійними, але не є вичерпною та не може сприйматися як повна або актуальна. Рішення покупця щодо будь-яких дій або бездіяльності повинно ґрунтуватися на власних оцінках та дослідженнях майна (активу/активів) котре реалізується. Банк не несе відповідальності за рішення покупця та його наслідки, що ґрунтується на інформації викладеній в даному документі</a:t>
            </a:r>
            <a:r>
              <a:rPr lang="uk-UA" sz="900" b="1" i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D8BB9372-C853-8B67-C4B0-7D6957C9E749}"/>
              </a:ext>
            </a:extLst>
          </p:cNvPr>
          <p:cNvSpPr/>
          <p:nvPr/>
        </p:nvSpPr>
        <p:spPr>
          <a:xfrm rot="2585736" flipV="1">
            <a:off x="9997791" y="2391865"/>
            <a:ext cx="1264269" cy="28800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9ACF9404-080E-92B9-7788-97AD6262D4BF}"/>
              </a:ext>
            </a:extLst>
          </p:cNvPr>
          <p:cNvSpPr/>
          <p:nvPr/>
        </p:nvSpPr>
        <p:spPr>
          <a:xfrm rot="2585736">
            <a:off x="10231808" y="2367553"/>
            <a:ext cx="790791" cy="96472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1F3A6DA5-DB31-BE00-E39D-74590101CA95}"/>
              </a:ext>
            </a:extLst>
          </p:cNvPr>
          <p:cNvSpPr/>
          <p:nvPr/>
        </p:nvSpPr>
        <p:spPr>
          <a:xfrm rot="2439674" flipV="1">
            <a:off x="10687144" y="2129529"/>
            <a:ext cx="1149335" cy="26182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6C68DC1-438D-C9DF-5351-D39E6FA853C0}"/>
              </a:ext>
            </a:extLst>
          </p:cNvPr>
          <p:cNvSpPr/>
          <p:nvPr/>
        </p:nvSpPr>
        <p:spPr>
          <a:xfrm rot="2402335">
            <a:off x="10848448" y="2022077"/>
            <a:ext cx="670071" cy="101453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215522B0-7FEB-A70F-0E7D-3A7D772AB5FC}"/>
              </a:ext>
            </a:extLst>
          </p:cNvPr>
          <p:cNvSpPr/>
          <p:nvPr/>
        </p:nvSpPr>
        <p:spPr>
          <a:xfrm rot="2118095">
            <a:off x="11079557" y="1485106"/>
            <a:ext cx="858190" cy="25200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BAF13EFB-E917-DD88-B1D8-AE3C394B1296}"/>
              </a:ext>
            </a:extLst>
          </p:cNvPr>
          <p:cNvSpPr/>
          <p:nvPr/>
        </p:nvSpPr>
        <p:spPr>
          <a:xfrm rot="2080756">
            <a:off x="11301268" y="1492299"/>
            <a:ext cx="534771" cy="101453"/>
          </a:xfrm>
          <a:prstGeom prst="rect">
            <a:avLst/>
          </a:prstGeom>
          <a:solidFill>
            <a:srgbClr val="7FD3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DA715-A54C-13AE-C278-45EB0AB50DC7}"/>
              </a:ext>
            </a:extLst>
          </p:cNvPr>
          <p:cNvSpPr txBox="1"/>
          <p:nvPr/>
        </p:nvSpPr>
        <p:spPr>
          <a:xfrm>
            <a:off x="490253" y="3320496"/>
            <a:ext cx="71041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Майновий комплекс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хлібоприймального підприємства: будівлі та 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споруди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загальною площею </a:t>
            </a:r>
            <a:r>
              <a:rPr lang="ru-RU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7 090,30 кв.м</a:t>
            </a:r>
            <a:r>
              <a:rPr lang="uk-UA" sz="24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виробниче обладнання в кількості 32 позицій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E3EA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78277-E475-3F84-37E2-40BDF7B44B46}"/>
              </a:ext>
            </a:extLst>
          </p:cNvPr>
          <p:cNvSpPr txBox="1"/>
          <p:nvPr/>
        </p:nvSpPr>
        <p:spPr>
          <a:xfrm>
            <a:off x="1559496" y="5523678"/>
            <a:ext cx="609447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область, Броварський район</a:t>
            </a:r>
            <a:r>
              <a:rPr lang="ru-RU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700" b="1" dirty="0">
                <a:solidFill>
                  <a:srgbClr val="E3EA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селище Згурівка, вулиця Юності, 15</a:t>
            </a:r>
            <a:endParaRPr lang="ru-RU" sz="1700" b="1" dirty="0">
              <a:solidFill>
                <a:srgbClr val="E3EA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ображення, що містить просто неба, хмар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9500656-5ECE-419D-1C90-3CB00880F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80" y="400211"/>
            <a:ext cx="4725412" cy="334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1"/>
            <a:ext cx="5231904" cy="908720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Заголовок 1"/>
          <p:cNvSpPr>
            <a:spLocks noGrp="1"/>
          </p:cNvSpPr>
          <p:nvPr/>
        </p:nvSpPr>
        <p:spPr>
          <a:xfrm>
            <a:off x="0" y="24040"/>
            <a:ext cx="53285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РОЗТАШУВАННЯ </a:t>
            </a:r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КОМПЛЕКСУ ТА МЕЖІ ЗЕМЕЛЬНОЇ ДІЛЯНКИ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CF93727-C54B-7C2A-5504-1392EE6343F0}"/>
              </a:ext>
            </a:extLst>
          </p:cNvPr>
          <p:cNvSpPr txBox="1">
            <a:spLocks/>
          </p:cNvSpPr>
          <p:nvPr/>
        </p:nvSpPr>
        <p:spPr>
          <a:xfrm>
            <a:off x="9675380" y="6491434"/>
            <a:ext cx="2516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EC10F8C-C243-5FB5-0F51-43AAED2D18E6}"/>
              </a:ext>
            </a:extLst>
          </p:cNvPr>
          <p:cNvSpPr txBox="1"/>
          <p:nvPr/>
        </p:nvSpPr>
        <p:spPr>
          <a:xfrm>
            <a:off x="5591944" y="296292"/>
            <a:ext cx="3960440" cy="49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Броварський р-н, с-ще Згурівка, вул. Юності, 15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3231E8-32F5-02EE-56B7-2368C672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87" r="7780"/>
          <a:stretch>
            <a:fillRect/>
          </a:stretch>
        </p:blipFill>
        <p:spPr>
          <a:xfrm>
            <a:off x="6888088" y="1053956"/>
            <a:ext cx="4896544" cy="5437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C39614-AA01-333D-F1B0-27A111187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1053956"/>
            <a:ext cx="6411220" cy="54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0"/>
            <a:ext cx="4223792" cy="802671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CCF93727-C54B-7C2A-5504-1392EE6343F0}"/>
              </a:ext>
            </a:extLst>
          </p:cNvPr>
          <p:cNvSpPr txBox="1">
            <a:spLocks/>
          </p:cNvSpPr>
          <p:nvPr/>
        </p:nvSpPr>
        <p:spPr>
          <a:xfrm>
            <a:off x="9675380" y="6496451"/>
            <a:ext cx="2516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B21B7C2-D0EB-379C-E977-561ECC4FE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43116"/>
              </p:ext>
            </p:extLst>
          </p:nvPr>
        </p:nvGraphicFramePr>
        <p:xfrm>
          <a:off x="373964" y="905544"/>
          <a:ext cx="8386332" cy="544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03035235"/>
                    </a:ext>
                  </a:extLst>
                </a:gridCol>
              </a:tblGrid>
              <a:tr h="327559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Тип 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об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’</a:t>
                      </a:r>
                      <a:r>
                        <a:rPr lang="uk-UA" sz="1200" b="1" dirty="0">
                          <a:solidFill>
                            <a:schemeClr val="bg1"/>
                          </a:solidFill>
                        </a:rPr>
                        <a:t>єкта 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aseline="0" noProof="0" dirty="0">
                          <a:solidFill>
                            <a:schemeClr val="bg1"/>
                          </a:solidFill>
                        </a:rPr>
                        <a:t>БУДІВЛІ І СПОРУДИ МАЙНОВОГО КОМПЛЕКСУ ХЛІБОПРИЙМАЛЬНОГО ПІДПРИЄМСТВА</a:t>
                      </a:r>
                      <a:endParaRPr lang="uk-UA" sz="1200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aseline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4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9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noProof="0" dirty="0">
                          <a:solidFill>
                            <a:srgbClr val="002060"/>
                          </a:solidFill>
                        </a:rPr>
                        <a:t>Загальна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uk-UA" sz="1200" b="1" noProof="0" dirty="0">
                          <a:solidFill>
                            <a:srgbClr val="002060"/>
                          </a:solidFill>
                        </a:rPr>
                        <a:t>площа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 комплексу складає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rgbClr val="03198A"/>
                          </a:solidFill>
                        </a:rPr>
                        <a:t>7 090,30 кв.м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адмінбудинок літ. А-1 – 142,50 кв.м;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лабораторія літ. Б-2 – 112,10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будівля </a:t>
                      </a:r>
                      <a:r>
                        <a:rPr lang="uk-UA" sz="1200" b="0" u="none" strike="noStrike" kern="1200" baseline="0" dirty="0" err="1">
                          <a:solidFill>
                            <a:srgbClr val="03198A"/>
                          </a:solidFill>
                        </a:rPr>
                        <a:t>автоприйому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В-1 – 51,50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зерносушарка літ. Г-3 – 1 017,90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№5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Е-1 – 1 000,50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будівля топки ДСП-50 літ. Є-1 – 34,80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№6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Ж-1 – 1 224,00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№2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З-1 – 1 215,60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№3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К-1 – 926,60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1" u="none" strike="noStrike" kern="1200" baseline="0" dirty="0">
                          <a:solidFill>
                            <a:srgbClr val="03198A"/>
                          </a:solidFill>
                        </a:rPr>
                        <a:t>зерносклад №4</a:t>
                      </a: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 літ. Л-1 – 1 218,00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майстерня літ. Н-1 – 146,80 кв.м;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трансформаторна підстанція літ. Д-1;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сепаратори;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зерносушарки;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авторозвантажувач;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норійна вишка;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автовагова на 2 під'їзди;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вбиральня;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склад;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пробовідбірник;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пожежна водойма;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металеві цистерни;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ворота з хвірткою;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3198A"/>
                          </a:solidFill>
                        </a:rPr>
                        <a:t>вимощення. </a:t>
                      </a:r>
                      <a:endParaRPr lang="uk-UA" sz="1200" b="0" i="0" u="none" strike="noStrike" kern="1200" baseline="0" dirty="0">
                        <a:solidFill>
                          <a:srgbClr val="03198A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200" b="1" kern="1200" dirty="0">
                          <a:solidFill>
                            <a:srgbClr val="002060"/>
                          </a:solidFill>
                        </a:rPr>
                        <a:t>Характеристика </a:t>
                      </a:r>
                      <a:endParaRPr lang="uk-UA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uk-UA" sz="1200" b="0" kern="1200" noProof="0" dirty="0">
                          <a:solidFill>
                            <a:srgbClr val="002060"/>
                          </a:solidFill>
                        </a:rPr>
                        <a:t>Технічний стан будівель – задовільний, деякі будівлі потребують ремонту. 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uk-UA" sz="1200" b="0" kern="1200" noProof="0" dirty="0">
                          <a:solidFill>
                            <a:srgbClr val="002060"/>
                          </a:solidFill>
                        </a:rPr>
                        <a:t>Будівлі і споруди комплексу використовуються для зберігання зернових культур. Загальна потужність складів одночасного зберігання зерна складає 12,5 тис. тонн</a:t>
                      </a:r>
                      <a:endParaRPr lang="uk-UA" sz="1200" b="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uk-UA" sz="1000" b="0" kern="120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50668"/>
                  </a:ext>
                </a:extLst>
              </a:tr>
              <a:tr h="268624"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rgbClr val="002060"/>
                          </a:solidFill>
                        </a:rPr>
                        <a:t>Комунікації</a:t>
                      </a:r>
                      <a:endParaRPr lang="uk-UA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Електропостачання, водопостачання (колодязь)</a:t>
                      </a:r>
                      <a:endParaRPr lang="uk-UA" sz="1200" b="0" i="0" u="none" strike="noStrike" kern="1200" baseline="0" noProof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59256"/>
                  </a:ext>
                </a:extLst>
              </a:tr>
              <a:tr h="847800">
                <a:tc>
                  <a:txBody>
                    <a:bodyPr/>
                    <a:lstStyle/>
                    <a:p>
                      <a:r>
                        <a:rPr lang="uk-UA" sz="1200" b="1" kern="1200" dirty="0">
                          <a:solidFill>
                            <a:srgbClr val="002060"/>
                          </a:solidFill>
                        </a:rPr>
                        <a:t>Земельна ділянка (не є предметом продажу)</a:t>
                      </a:r>
                      <a:endParaRPr lang="uk-UA" sz="12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к/н </a:t>
                      </a:r>
                      <a:r>
                        <a:rPr lang="uk-UA" sz="1200" b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3221955100:05:002:0015</a:t>
                      </a: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 площею </a:t>
                      </a:r>
                      <a:r>
                        <a:rPr lang="uk-UA" sz="1200" b="1" u="none" strike="noStrike" kern="1200" baseline="0" noProof="0" dirty="0">
                          <a:solidFill>
                            <a:srgbClr val="002060"/>
                          </a:solidFill>
                        </a:rPr>
                        <a:t>4,0498 га</a:t>
                      </a: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цільове призначення: для розміщення та експлуатації основних, підсобних і допоміжних будівель та споруд підприємств переробної, машинобудівної та іншої промисловості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uk-UA" sz="1200" b="0" i="0" u="none" strike="noStrike" kern="1200" baseline="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власність – комунальна, укладено договір оренди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45301"/>
                  </a:ext>
                </a:extLst>
              </a:tr>
              <a:tr h="957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Переваги комплексу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200" b="0" u="none" strike="noStrike" kern="1200" baseline="0" dirty="0">
                          <a:solidFill>
                            <a:srgbClr val="002060"/>
                          </a:solidFill>
                        </a:rPr>
                        <a:t>розташування з відмінною транспортною доступністю в центральній частині селища, відстань до автошляху Т2541 (Прилуки-Яготин) – 500 м</a:t>
                      </a: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відокремлена територія огороджена парканом</a:t>
                      </a:r>
                      <a:r>
                        <a:rPr lang="uk-UA" sz="1200" b="0" u="none" strike="noStrike" kern="1200" baseline="0" dirty="0">
                          <a:solidFill>
                            <a:srgbClr val="002060"/>
                          </a:solidFill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uk-UA" sz="1200" b="0" u="none" strike="noStrike" kern="1200" baseline="0" dirty="0">
                          <a:solidFill>
                            <a:srgbClr val="002060"/>
                          </a:solidFill>
                        </a:rPr>
                        <a:t>наявність </a:t>
                      </a: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місць для завантаження/розвантаження великогабаритного транспорту;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uk-UA" sz="1200" b="0" u="none" strike="noStrike" kern="1200" baseline="0" noProof="0" dirty="0">
                          <a:solidFill>
                            <a:srgbClr val="002060"/>
                          </a:solidFill>
                        </a:rPr>
                        <a:t>можливий об’єм </a:t>
                      </a:r>
                      <a:r>
                        <a:rPr lang="uk-UA" sz="1200" b="0" kern="1200" noProof="0" dirty="0">
                          <a:solidFill>
                            <a:srgbClr val="002060"/>
                          </a:solidFill>
                        </a:rPr>
                        <a:t>для зберігання зернових культур обсягом до 12,5 тис. тонн</a:t>
                      </a:r>
                      <a:endParaRPr lang="uk-UA" sz="120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uk-UA" sz="1000" b="0" i="0" u="none" strike="noStrike" kern="1200" baseline="0" noProof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4663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4AE093-D1FF-17BE-C9ED-14C5EF79B8EE}"/>
              </a:ext>
            </a:extLst>
          </p:cNvPr>
          <p:cNvSpPr>
            <a:spLocks noGrp="1"/>
          </p:cNvSpPr>
          <p:nvPr/>
        </p:nvSpPr>
        <p:spPr>
          <a:xfrm>
            <a:off x="0" y="30799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 КОМПЛЕКСУ </a:t>
            </a:r>
          </a:p>
          <a:p>
            <a:pPr algn="l"/>
            <a:r>
              <a:rPr lang="uk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ПЕРЕЛІК ОБЛАДНАННЯ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F3EEE-828F-A12D-40C9-A876526408C4}"/>
              </a:ext>
            </a:extLst>
          </p:cNvPr>
          <p:cNvSpPr txBox="1"/>
          <p:nvPr/>
        </p:nvSpPr>
        <p:spPr>
          <a:xfrm>
            <a:off x="4940816" y="253374"/>
            <a:ext cx="3960440" cy="49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Броварський р-н, с-ще Згурівка, вул. Юності, 15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B126F007-8EC2-2917-57B0-0DC4D28A8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2564"/>
              </p:ext>
            </p:extLst>
          </p:nvPr>
        </p:nvGraphicFramePr>
        <p:xfrm>
          <a:off x="8832304" y="896688"/>
          <a:ext cx="2916780" cy="5625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2">
                  <a:extLst>
                    <a:ext uri="{9D8B030D-6E8A-4147-A177-3AD203B41FA5}">
                      <a16:colId xmlns:a16="http://schemas.microsoft.com/office/drawing/2014/main" val="3396737309"/>
                    </a:ext>
                  </a:extLst>
                </a:gridCol>
                <a:gridCol w="2610518">
                  <a:extLst>
                    <a:ext uri="{9D8B030D-6E8A-4147-A177-3AD203B41FA5}">
                      <a16:colId xmlns:a16="http://schemas.microsoft.com/office/drawing/2014/main" val="2593583216"/>
                    </a:ext>
                  </a:extLst>
                </a:gridCol>
              </a:tblGrid>
              <a:tr h="28120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1" u="none" strike="noStrike" dirty="0">
                          <a:effectLst/>
                        </a:rPr>
                        <a:t>№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1" u="none" strike="noStrike" dirty="0">
                          <a:effectLst/>
                        </a:rPr>
                        <a:t>Найменування обладнання</a:t>
                      </a:r>
                      <a:endParaRPr lang="uk-U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4" marR="6984" marT="6984" marB="0" anchor="ctr"/>
                </a:tc>
                <a:extLst>
                  <a:ext uri="{0D108BD9-81ED-4DB2-BD59-A6C34878D82A}">
                    <a16:rowId xmlns:a16="http://schemas.microsoft.com/office/drawing/2014/main" val="2224896421"/>
                  </a:ext>
                </a:extLst>
              </a:tr>
              <a:tr h="1628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Електромережа повітряна 713;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03696169"/>
                  </a:ext>
                </a:extLst>
              </a:tr>
              <a:tr h="1558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Авторозвантажувач УРАГ У-15 34;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529052560"/>
                  </a:ext>
                </a:extLst>
              </a:tr>
              <a:tr h="18421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Авторозвантажувач УРБ У-15 37</a:t>
                      </a:r>
                      <a:r>
                        <a:rPr lang="en-US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011253573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Бензопила ЯХ-00000029;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139002551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Бетономішалка 82;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837539818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Ваги ВЛР-200 126;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328528659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Ваги з/д 150т 128;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05022055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Зерноочисний комплекс ЗАВ-40 203;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8124784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Зернонавантажувач</a:t>
                      </a:r>
                      <a:r>
                        <a:rPr lang="ru-RU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КШП-6 204;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936230433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Зернонавантажувач</a:t>
                      </a:r>
                      <a:r>
                        <a:rPr lang="ru-RU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КШП-6 205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946177099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ДСП-50 217;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693889268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ЗСПЖ-8 219;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412589024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Зерносушарка СКП-8 220;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288771226"/>
                  </a:ext>
                </a:extLst>
              </a:tr>
              <a:tr h="20333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noProof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Конвеєр ТПШ-3 284;</a:t>
                      </a:r>
                      <a:endParaRPr lang="ru-RU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33674322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Котел ЛОТЗ-20 289;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035244605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Мотопомпа МП-1600 331;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059083530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НЦ-100/20 ск№6 375;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941124614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</a:t>
                      </a:r>
                      <a:r>
                        <a:rPr lang="ru-RU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НЦ-2 х 80/30 379;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4212763914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 (ЗАВ-40) 384;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64441680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Норія НЦ-50/20 385;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2631003518"/>
                  </a:ext>
                </a:extLst>
              </a:tr>
              <a:tr h="15583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Розподільний пристрій ДСП-50 473;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885315588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Зварювальне обладнання ВСНЕ-303 486;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51466003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Секції по транспортер. 2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штр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23 шт. 491;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6540493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Секції по транспортер. 2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штр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23 шт. 492;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700974783"/>
                  </a:ext>
                </a:extLst>
              </a:tr>
              <a:tr h="1784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УЦС-2 493;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852444750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Сепаратор УЗК-50 498;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654026620"/>
                  </a:ext>
                </a:extLst>
              </a:tr>
              <a:tr h="2178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М-62 верх галерея ск№2 577;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571972834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стріч.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стац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НГ ск№2 586;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320952819"/>
                  </a:ext>
                </a:extLst>
              </a:tr>
              <a:tr h="1868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Тран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стріч.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стац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ВГ ск№2 587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283111596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прох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галерея ск№2 345;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637054347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прох</a:t>
                      </a: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. галерея ск№6 346;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3829039192"/>
                  </a:ext>
                </a:extLst>
              </a:tr>
              <a:tr h="1563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uk-UA" sz="1000" b="0" u="none" strike="noStrike" kern="1200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uk-UA" sz="1000" b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4" marR="6984" marT="6984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uk-UA" sz="1000" b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Норійна вишка ск№2 354</a:t>
                      </a:r>
                    </a:p>
                  </a:txBody>
                  <a:tcPr marL="72000" marR="6984" marT="6984" marB="0" anchor="ctr"/>
                </a:tc>
                <a:extLst>
                  <a:ext uri="{0D108BD9-81ED-4DB2-BD59-A6C34878D82A}">
                    <a16:rowId xmlns:a16="http://schemas.microsoft.com/office/drawing/2014/main" val="116914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0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Укрэксимбанк в 2020 : официальный сайт, адрес, телефоны, горячая ...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s 29"/>
          <p:cNvSpPr/>
          <p:nvPr/>
        </p:nvSpPr>
        <p:spPr>
          <a:xfrm>
            <a:off x="0" y="7621"/>
            <a:ext cx="4150043" cy="757083"/>
          </a:xfrm>
          <a:prstGeom prst="rect">
            <a:avLst/>
          </a:prstGeom>
          <a:solidFill>
            <a:srgbClr val="004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556BE58-5889-5F70-4F41-E8EAF6EBD310}"/>
              </a:ext>
            </a:extLst>
          </p:cNvPr>
          <p:cNvSpPr txBox="1">
            <a:spLocks/>
          </p:cNvSpPr>
          <p:nvPr/>
        </p:nvSpPr>
        <p:spPr>
          <a:xfrm>
            <a:off x="9632039" y="6492875"/>
            <a:ext cx="2559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E0B47C-44A5-4D96-8A13-42F5B22B5A8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C430FCA-71B6-954E-3007-BA134B53A438}"/>
              </a:ext>
            </a:extLst>
          </p:cNvPr>
          <p:cNvSpPr>
            <a:spLocks noGrp="1"/>
          </p:cNvSpPr>
          <p:nvPr/>
        </p:nvSpPr>
        <p:spPr>
          <a:xfrm>
            <a:off x="0" y="134175"/>
            <a:ext cx="5630292" cy="6903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КОМПЛЕКСУ</a:t>
            </a:r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94B9C-9B8C-2886-546B-4ECDAC0AE5DF}"/>
              </a:ext>
            </a:extLst>
          </p:cNvPr>
          <p:cNvSpPr txBox="1"/>
          <p:nvPr/>
        </p:nvSpPr>
        <p:spPr>
          <a:xfrm>
            <a:off x="5087888" y="203373"/>
            <a:ext cx="3960440" cy="49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altLang="uk-UA" sz="1200" b="1" dirty="0">
                <a:solidFill>
                  <a:srgbClr val="004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Київська обл., Броварський р-н, с-ще Згурівка, вул. Юності, 15</a:t>
            </a:r>
            <a:endParaRPr lang="ru-RU" altLang="uk-UA" sz="1200" b="1" dirty="0">
              <a:solidFill>
                <a:srgbClr val="0040B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Зображення, що містить небо, просто неба, хмара, будівл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03E8555-3495-6C65-3C4C-5C69E838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 b="9095"/>
          <a:stretch>
            <a:fillRect/>
          </a:stretch>
        </p:blipFill>
        <p:spPr>
          <a:xfrm>
            <a:off x="428306" y="3743931"/>
            <a:ext cx="3692890" cy="2663641"/>
          </a:xfrm>
          <a:prstGeom prst="rect">
            <a:avLst/>
          </a:prstGeom>
        </p:spPr>
      </p:pic>
      <p:pic>
        <p:nvPicPr>
          <p:cNvPr id="10" name="Рисунок 9" descr="Зображення, що містить просто неба, хмара, небо, тра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447BDB8-127B-EF71-CC41-0C01160F9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163" b="13361"/>
          <a:stretch>
            <a:fillRect/>
          </a:stretch>
        </p:blipFill>
        <p:spPr>
          <a:xfrm>
            <a:off x="428306" y="939052"/>
            <a:ext cx="3692890" cy="2663641"/>
          </a:xfrm>
          <a:prstGeom prst="rect">
            <a:avLst/>
          </a:prstGeom>
        </p:spPr>
      </p:pic>
      <p:pic>
        <p:nvPicPr>
          <p:cNvPr id="13" name="Рисунок 12" descr="Зображення, що містить просто неба, трав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08AA2CF2-A2CC-B2D5-C9AE-684481D86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r="14563" b="6568"/>
          <a:stretch>
            <a:fillRect/>
          </a:stretch>
        </p:blipFill>
        <p:spPr>
          <a:xfrm>
            <a:off x="4229129" y="3735530"/>
            <a:ext cx="3692890" cy="2663641"/>
          </a:xfrm>
          <a:prstGeom prst="rect">
            <a:avLst/>
          </a:prstGeom>
        </p:spPr>
      </p:pic>
      <p:pic>
        <p:nvPicPr>
          <p:cNvPr id="16" name="Рисунок 15" descr="Зображення, що містить просто неба, небо, хмара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5DA47D0-694C-D3CE-A67F-574FA1506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4961" r="27163" b="15953"/>
          <a:stretch>
            <a:fillRect/>
          </a:stretch>
        </p:blipFill>
        <p:spPr>
          <a:xfrm>
            <a:off x="4229129" y="939053"/>
            <a:ext cx="3692890" cy="2663640"/>
          </a:xfrm>
          <a:prstGeom prst="rect">
            <a:avLst/>
          </a:prstGeom>
        </p:spPr>
      </p:pic>
      <p:pic>
        <p:nvPicPr>
          <p:cNvPr id="20" name="Рисунок 19" descr="Зображення, що містить будівля, вікно, просто неба, неб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0F31CF3-AB58-2C29-E98E-4559C76F8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3" y="939053"/>
            <a:ext cx="3733742" cy="2663640"/>
          </a:xfrm>
          <a:prstGeom prst="rect">
            <a:avLst/>
          </a:prstGeom>
        </p:spPr>
      </p:pic>
      <p:pic>
        <p:nvPicPr>
          <p:cNvPr id="24" name="Рисунок 23" descr="Зображення, що містить просто неба, хмара, небо, трава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38E09522-817F-F9BD-7D13-682635DC2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" b="25850"/>
          <a:stretch>
            <a:fillRect/>
          </a:stretch>
        </p:blipFill>
        <p:spPr>
          <a:xfrm>
            <a:off x="8029952" y="3735530"/>
            <a:ext cx="3733742" cy="26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Контакти: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uk-UA" dirty="0"/>
              <a:t>Євгенія Коротких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79376" y="2644448"/>
            <a:ext cx="4310470" cy="712543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uk-UA" dirty="0"/>
              <a:t>Головний спеціаліст </a:t>
            </a:r>
          </a:p>
          <a:p>
            <a:pPr>
              <a:lnSpc>
                <a:spcPct val="50000"/>
              </a:lnSpc>
            </a:pPr>
            <a:r>
              <a:rPr lang="uk-UA" dirty="0"/>
              <a:t>Управління реалізації активів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+38 (050) 432-79-42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banksale@eximb.com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40DA2E74DC2A4EA0787ABE78F9B7F0" ma:contentTypeVersion="15" ma:contentTypeDescription="Create a new document." ma:contentTypeScope="" ma:versionID="01a1963abc335506b9356f346b0bff76">
  <xsd:schema xmlns:xsd="http://www.w3.org/2001/XMLSchema" xmlns:xs="http://www.w3.org/2001/XMLSchema" xmlns:p="http://schemas.microsoft.com/office/2006/metadata/properties" xmlns:ns3="dc32f56a-d8ba-4a90-a96c-f4103e1575b4" xmlns:ns4="3a62623a-ffb7-48ac-9a7b-5166a7dc7bcb" targetNamespace="http://schemas.microsoft.com/office/2006/metadata/properties" ma:root="true" ma:fieldsID="b6dbb543877ec54911743a16f7b5d05c" ns3:_="" ns4:_="">
    <xsd:import namespace="dc32f56a-d8ba-4a90-a96c-f4103e1575b4"/>
    <xsd:import namespace="3a62623a-ffb7-48ac-9a7b-5166a7dc7b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2f56a-d8ba-4a90-a96c-f4103e1575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623a-ffb7-48ac-9a7b-5166a7dc7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32f56a-d8ba-4a90-a96c-f4103e1575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57246C-81D8-4F67-ADAB-84A8BFDD1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2f56a-d8ba-4a90-a96c-f4103e1575b4"/>
    <ds:schemaRef ds:uri="3a62623a-ffb7-48ac-9a7b-5166a7dc7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AEC253-5925-4279-89AD-7DF7B9933B9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a62623a-ffb7-48ac-9a7b-5166a7dc7bcb"/>
    <ds:schemaRef ds:uri="dc32f56a-d8ba-4a90-a96c-f4103e1575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B2CC10-2FFC-4A63-B8F7-BC28A13BE80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aebc165-46b7-4fdf-ae88-da9a4a0fb142}" enabled="0" method="" siteId="{8aebc165-46b7-4fdf-ae88-da9a4a0fb14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773</Words>
  <Application>Microsoft Office PowerPoint</Application>
  <PresentationFormat>Широкий екран</PresentationFormat>
  <Paragraphs>135</Paragraphs>
  <Slides>5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 Theme</vt:lpstr>
      <vt:lpstr>1_Office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Контакти:</vt:lpstr>
    </vt:vector>
  </TitlesOfParts>
  <Company>UKREXIMBANK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Майновий комплекс ХПП Київська обл., с-ще Згурівка, вул. Юності, 15</dc:title>
  <dc:creator>install</dc:creator>
  <cp:lastModifiedBy>Євгенія Коротких</cp:lastModifiedBy>
  <cp:revision>291</cp:revision>
  <dcterms:created xsi:type="dcterms:W3CDTF">2020-05-15T13:13:00Z</dcterms:created>
  <dcterms:modified xsi:type="dcterms:W3CDTF">2025-09-04T13:27:47Z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AF757722CF214E62AC0A35F249A926F7_13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0x0101006340DA2E74DC2A4EA0787ABE78F9B7F0</vt:lpwstr>
  </property>
</Properties>
</file>